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1pPr>
    <a:lvl2pPr marL="0" marR="0" indent="457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2pPr>
    <a:lvl3pPr marL="0" marR="0" indent="914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3pPr>
    <a:lvl4pPr marL="0" marR="0" indent="1371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4pPr>
    <a:lvl5pPr marL="0" marR="0" indent="18288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5pPr>
    <a:lvl6pPr marL="0" marR="0" indent="22860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6pPr>
    <a:lvl7pPr marL="0" marR="0" indent="2743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7pPr>
    <a:lvl8pPr marL="0" marR="0" indent="3200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8pPr>
    <a:lvl9pPr marL="0" marR="0" indent="3657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60" d="100"/>
          <a:sy n="60" d="100"/>
        </p:scale>
        <p:origin x="800"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8" name="Shape 148"/>
          <p:cNvSpPr>
            <a:spLocks noGrp="1" noRot="1" noChangeAspect="1"/>
          </p:cNvSpPr>
          <p:nvPr>
            <p:ph type="sldImg"/>
          </p:nvPr>
        </p:nvSpPr>
        <p:spPr>
          <a:xfrm>
            <a:off x="1143000" y="685800"/>
            <a:ext cx="4572000" cy="3429000"/>
          </a:xfrm>
          <a:prstGeom prst="rect">
            <a:avLst/>
          </a:prstGeom>
        </p:spPr>
        <p:txBody>
          <a:bodyPr/>
          <a:lstStyle/>
          <a:p>
            <a:endParaRPr/>
          </a:p>
        </p:txBody>
      </p:sp>
      <p:sp>
        <p:nvSpPr>
          <p:cNvPr id="149" name="Shape 14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 name="Shape 198"/>
          <p:cNvSpPr>
            <a:spLocks noGrp="1" noRot="1" noChangeAspect="1"/>
          </p:cNvSpPr>
          <p:nvPr>
            <p:ph type="sldImg"/>
          </p:nvPr>
        </p:nvSpPr>
        <p:spPr>
          <a:prstGeom prst="rect">
            <a:avLst/>
          </a:prstGeom>
        </p:spPr>
        <p:txBody>
          <a:bodyPr/>
          <a:lstStyle/>
          <a:p>
            <a:endParaRPr/>
          </a:p>
        </p:txBody>
      </p:sp>
      <p:sp>
        <p:nvSpPr>
          <p:cNvPr id="199" name="Shape 199"/>
          <p:cNvSpPr>
            <a:spLocks noGrp="1"/>
          </p:cNvSpPr>
          <p:nvPr>
            <p:ph type="body" sz="quarter" idx="1"/>
          </p:nvPr>
        </p:nvSpPr>
        <p:spPr>
          <a:prstGeom prst="rect">
            <a:avLst/>
          </a:prstGeom>
        </p:spPr>
        <p:txBody>
          <a:bodyPr/>
          <a:lstStyle/>
          <a:p>
            <a:r>
              <a:t>To tolerate instruction cache miss latency modern processors implement decoupled front-end. What is a decoupled frontend? I’m going to show it by modifying a traditional front-end. Here is a traditional frontend pipeline. In this design address generation unit is inside Instruction Fetch Unit. Which feeds fetch engine with a PC of next instruction to fetch from I-Cache. In a decoupled front-end address generation unit is decoupled from Instruction Fetch Unit. &lt;click&gt;.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 name="Shape 252"/>
          <p:cNvSpPr>
            <a:spLocks noGrp="1" noRot="1" noChangeAspect="1"/>
          </p:cNvSpPr>
          <p:nvPr>
            <p:ph type="sldImg"/>
          </p:nvPr>
        </p:nvSpPr>
        <p:spPr>
          <a:prstGeom prst="rect">
            <a:avLst/>
          </a:prstGeom>
        </p:spPr>
        <p:txBody>
          <a:bodyPr/>
          <a:lstStyle/>
          <a:p>
            <a:endParaRPr/>
          </a:p>
        </p:txBody>
      </p:sp>
      <p:sp>
        <p:nvSpPr>
          <p:cNvPr id="253" name="Shape 253"/>
          <p:cNvSpPr>
            <a:spLocks noGrp="1"/>
          </p:cNvSpPr>
          <p:nvPr>
            <p:ph type="body" sz="quarter" idx="1"/>
          </p:nvPr>
        </p:nvSpPr>
        <p:spPr>
          <a:prstGeom prst="rect">
            <a:avLst/>
          </a:prstGeom>
        </p:spPr>
        <p:txBody>
          <a:bodyPr/>
          <a:lstStyle/>
          <a:p>
            <a:r>
              <a:t>Now, a Fetch Target Queue is inserted in between IAG and IFU. Each entry of FTQ represents a basic block. Prefetch engine takes entries from FTQ and issues prefetch requests to Instruction Cache. Even fetch is stalling Address generation unit keeps feeding FTQ with addresses in the predicted path. If we have perfect prediction front-end would never stall. Unfortunately that is not the case. Due to this design I-Cache misses have unequal costs.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 name="Shape 265"/>
          <p:cNvSpPr>
            <a:spLocks noGrp="1" noRot="1" noChangeAspect="1"/>
          </p:cNvSpPr>
          <p:nvPr>
            <p:ph type="sldImg"/>
          </p:nvPr>
        </p:nvSpPr>
        <p:spPr>
          <a:prstGeom prst="rect">
            <a:avLst/>
          </a:prstGeom>
        </p:spPr>
        <p:txBody>
          <a:bodyPr/>
          <a:lstStyle/>
          <a:p>
            <a:endParaRPr/>
          </a:p>
        </p:txBody>
      </p:sp>
      <p:sp>
        <p:nvSpPr>
          <p:cNvPr id="266" name="Shape 266"/>
          <p:cNvSpPr>
            <a:spLocks noGrp="1"/>
          </p:cNvSpPr>
          <p:nvPr>
            <p:ph type="body" sz="quarter" idx="1"/>
          </p:nvPr>
        </p:nvSpPr>
        <p:spPr>
          <a:prstGeom prst="rect">
            <a:avLst/>
          </a:prstGeom>
        </p:spPr>
        <p:txBody>
          <a:bodyPr/>
          <a:lstStyle/>
          <a:p>
            <a:r>
              <a:t>Talk about how squash works.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spTree>
      <p:nvGrpSpPr>
        <p:cNvPr id="1" name=""/>
        <p:cNvGrpSpPr/>
        <p:nvPr/>
      </p:nvGrpSpPr>
      <p:grpSpPr>
        <a:xfrm>
          <a:off x="0" y="0"/>
          <a:ext cx="0" cy="0"/>
          <a:chOff x="0" y="0"/>
          <a:chExt cx="0" cy="0"/>
        </a:xfrm>
      </p:grpSpPr>
      <p:sp>
        <p:nvSpPr>
          <p:cNvPr id="11" name="Author and Date"/>
          <p:cNvSpPr txBox="1">
            <a:spLocks noGrp="1"/>
          </p:cNvSpPr>
          <p:nvPr>
            <p:ph type="body" sz="quarter" idx="21" hasCustomPrompt="1"/>
          </p:nvPr>
        </p:nvSpPr>
        <p:spPr>
          <a:xfrm>
            <a:off x="1201340" y="11859862"/>
            <a:ext cx="21971003"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Author and Date</a:t>
            </a:r>
          </a:p>
        </p:txBody>
      </p:sp>
      <p:sp>
        <p:nvSpPr>
          <p:cNvPr id="12" name="Presentation Title"/>
          <p:cNvSpPr txBox="1">
            <a:spLocks noGrp="1"/>
          </p:cNvSpPr>
          <p:nvPr>
            <p:ph type="title" hasCustomPrompt="1"/>
          </p:nvPr>
        </p:nvSpPr>
        <p:spPr>
          <a:xfrm>
            <a:off x="1206496" y="2574991"/>
            <a:ext cx="21971004" cy="4648201"/>
          </a:xfrm>
          <a:prstGeom prst="rect">
            <a:avLst/>
          </a:prstGeom>
        </p:spPr>
        <p:txBody>
          <a:bodyPr anchor="b"/>
          <a:lstStyle>
            <a:lvl1pPr>
              <a:defRPr sz="11600" spc="-232"/>
            </a:lvl1pPr>
          </a:lstStyle>
          <a:p>
            <a:r>
              <a:t>Presentation Title</a:t>
            </a:r>
          </a:p>
        </p:txBody>
      </p:sp>
      <p:sp>
        <p:nvSpPr>
          <p:cNvPr id="13" name="Body Level One…"/>
          <p:cNvSpPr txBox="1">
            <a:spLocks noGrp="1"/>
          </p:cNvSpPr>
          <p:nvPr>
            <p:ph type="body" sz="quarter" idx="1" hasCustomPrompt="1"/>
          </p:nvPr>
        </p:nvSpPr>
        <p:spPr>
          <a:xfrm>
            <a:off x="1201342" y="7223190"/>
            <a:ext cx="21971001" cy="1905001"/>
          </a:xfrm>
          <a:prstGeom prst="rect">
            <a:avLst/>
          </a:prstGeom>
        </p:spPr>
        <p:txBody>
          <a:bodyPr/>
          <a:lstStyle>
            <a:lvl1pPr marL="0" indent="0" defTabSz="825500">
              <a:lnSpc>
                <a:spcPct val="100000"/>
              </a:lnSpc>
              <a:spcBef>
                <a:spcPts val="0"/>
              </a:spcBef>
              <a:buSzTx/>
              <a:buNone/>
              <a:defRPr sz="5500" b="1"/>
            </a:lvl1pPr>
            <a:lvl2pPr marL="0" indent="457200" defTabSz="825500">
              <a:lnSpc>
                <a:spcPct val="100000"/>
              </a:lnSpc>
              <a:spcBef>
                <a:spcPts val="0"/>
              </a:spcBef>
              <a:buSzTx/>
              <a:buNone/>
              <a:defRPr sz="5500" b="1"/>
            </a:lvl2pPr>
            <a:lvl3pPr marL="0" indent="914400" defTabSz="825500">
              <a:lnSpc>
                <a:spcPct val="100000"/>
              </a:lnSpc>
              <a:spcBef>
                <a:spcPts val="0"/>
              </a:spcBef>
              <a:buSzTx/>
              <a:buNone/>
              <a:defRPr sz="5500" b="1"/>
            </a:lvl3pPr>
            <a:lvl4pPr marL="0" indent="1371600" defTabSz="825500">
              <a:lnSpc>
                <a:spcPct val="100000"/>
              </a:lnSpc>
              <a:spcBef>
                <a:spcPts val="0"/>
              </a:spcBef>
              <a:buSzTx/>
              <a:buNone/>
              <a:defRPr sz="5500" b="1"/>
            </a:lvl4pPr>
            <a:lvl5pPr marL="0" indent="1828800" defTabSz="825500">
              <a:lnSpc>
                <a:spcPct val="100000"/>
              </a:lnSpc>
              <a:spcBef>
                <a:spcPts val="0"/>
              </a:spcBef>
              <a:buSzTx/>
              <a:buNone/>
              <a:defRPr sz="5500" b="1"/>
            </a:lvl5pPr>
          </a:lstStyle>
          <a:p>
            <a:r>
              <a:t>Presentation Subtitle</a:t>
            </a:r>
          </a:p>
          <a:p>
            <a:pPr lvl="1"/>
            <a:endParaRPr/>
          </a:p>
          <a:p>
            <a:pPr lvl="2"/>
            <a:endParaRPr/>
          </a:p>
          <a:p>
            <a:pPr lvl="3"/>
            <a:endParaRPr/>
          </a:p>
          <a:p>
            <a:pPr lvl="4"/>
            <a:endParaRPr/>
          </a:p>
        </p:txBody>
      </p:sp>
      <p:sp>
        <p:nvSpPr>
          <p:cNvPr id="1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Statement">
    <p:spTree>
      <p:nvGrpSpPr>
        <p:cNvPr id="1" name=""/>
        <p:cNvGrpSpPr/>
        <p:nvPr/>
      </p:nvGrpSpPr>
      <p:grpSpPr>
        <a:xfrm>
          <a:off x="0" y="0"/>
          <a:ext cx="0" cy="0"/>
          <a:chOff x="0" y="0"/>
          <a:chExt cx="0" cy="0"/>
        </a:xfrm>
      </p:grpSpPr>
      <p:sp>
        <p:nvSpPr>
          <p:cNvPr id="98" name="Body Level One…"/>
          <p:cNvSpPr txBox="1">
            <a:spLocks noGrp="1"/>
          </p:cNvSpPr>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z="11600" spc="-232">
                <a:latin typeface="Helvetica Neue Medium"/>
                <a:ea typeface="Helvetica Neue Medium"/>
                <a:cs typeface="Helvetica Neue Medium"/>
                <a:sym typeface="Helvetica Neue Medium"/>
              </a:defRPr>
            </a:lvl1pPr>
            <a:lvl2pPr marL="0" indent="457200" algn="ctr">
              <a:lnSpc>
                <a:spcPct val="80000"/>
              </a:lnSpc>
              <a:spcBef>
                <a:spcPts val="0"/>
              </a:spcBef>
              <a:buSzTx/>
              <a:buNone/>
              <a:defRPr sz="11600" spc="-232">
                <a:latin typeface="Helvetica Neue Medium"/>
                <a:ea typeface="Helvetica Neue Medium"/>
                <a:cs typeface="Helvetica Neue Medium"/>
                <a:sym typeface="Helvetica Neue Medium"/>
              </a:defRPr>
            </a:lvl2pPr>
            <a:lvl3pPr marL="0" indent="914400" algn="ctr">
              <a:lnSpc>
                <a:spcPct val="80000"/>
              </a:lnSpc>
              <a:spcBef>
                <a:spcPts val="0"/>
              </a:spcBef>
              <a:buSzTx/>
              <a:buNone/>
              <a:defRPr sz="11600" spc="-232">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z="11600" spc="-232">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z="11600" spc="-232">
                <a:latin typeface="Helvetica Neue Medium"/>
                <a:ea typeface="Helvetica Neue Medium"/>
                <a:cs typeface="Helvetica Neue Medium"/>
                <a:sym typeface="Helvetica Neue Medium"/>
              </a:defRPr>
            </a:lvl5pPr>
          </a:lstStyle>
          <a:p>
            <a:r>
              <a:t>Statement</a:t>
            </a:r>
          </a:p>
          <a:p>
            <a:pPr lvl="1"/>
            <a:endParaRPr/>
          </a:p>
          <a:p>
            <a:pPr lvl="2"/>
            <a:endParaRPr/>
          </a:p>
          <a:p>
            <a:pPr lvl="3"/>
            <a:endParaRPr/>
          </a:p>
          <a:p>
            <a:pPr lvl="4"/>
            <a:endParaRPr/>
          </a:p>
        </p:txBody>
      </p:sp>
      <p:sp>
        <p:nvSpPr>
          <p:cNvPr id="9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Big Fact">
    <p:spTree>
      <p:nvGrpSpPr>
        <p:cNvPr id="1" name=""/>
        <p:cNvGrpSpPr/>
        <p:nvPr/>
      </p:nvGrpSpPr>
      <p:grpSpPr>
        <a:xfrm>
          <a:off x="0" y="0"/>
          <a:ext cx="0" cy="0"/>
          <a:chOff x="0" y="0"/>
          <a:chExt cx="0" cy="0"/>
        </a:xfrm>
      </p:grpSpPr>
      <p:sp>
        <p:nvSpPr>
          <p:cNvPr id="106" name="Body Level One…"/>
          <p:cNvSpPr txBox="1">
            <a:spLocks noGrp="1"/>
          </p:cNvSpPr>
          <p:nvPr>
            <p:ph type="body" idx="1" hasCustomPrompt="1"/>
          </p:nvPr>
        </p:nvSpPr>
        <p:spPr>
          <a:xfrm>
            <a:off x="1206500" y="1075927"/>
            <a:ext cx="21971000" cy="7241584"/>
          </a:xfrm>
          <a:prstGeom prst="rect">
            <a:avLst/>
          </a:prstGeom>
        </p:spPr>
        <p:txBody>
          <a:bodyPr anchor="b"/>
          <a:lstStyle>
            <a:lvl1pPr marL="0" indent="0" algn="ctr">
              <a:lnSpc>
                <a:spcPct val="80000"/>
              </a:lnSpc>
              <a:spcBef>
                <a:spcPts val="0"/>
              </a:spcBef>
              <a:buSzTx/>
              <a:buNone/>
              <a:defRPr sz="25000" b="1" spc="-250"/>
            </a:lvl1pPr>
            <a:lvl2pPr marL="0" indent="457200" algn="ctr">
              <a:lnSpc>
                <a:spcPct val="80000"/>
              </a:lnSpc>
              <a:spcBef>
                <a:spcPts val="0"/>
              </a:spcBef>
              <a:buSzTx/>
              <a:buNone/>
              <a:defRPr sz="25000" b="1" spc="-250"/>
            </a:lvl2pPr>
            <a:lvl3pPr marL="0" indent="914400" algn="ctr">
              <a:lnSpc>
                <a:spcPct val="80000"/>
              </a:lnSpc>
              <a:spcBef>
                <a:spcPts val="0"/>
              </a:spcBef>
              <a:buSzTx/>
              <a:buNone/>
              <a:defRPr sz="25000" b="1" spc="-250"/>
            </a:lvl3pPr>
            <a:lvl4pPr marL="0" indent="1371600" algn="ctr">
              <a:lnSpc>
                <a:spcPct val="80000"/>
              </a:lnSpc>
              <a:spcBef>
                <a:spcPts val="0"/>
              </a:spcBef>
              <a:buSzTx/>
              <a:buNone/>
              <a:defRPr sz="25000" b="1" spc="-250"/>
            </a:lvl4pPr>
            <a:lvl5pPr marL="0" indent="1828800" algn="ctr">
              <a:lnSpc>
                <a:spcPct val="80000"/>
              </a:lnSpc>
              <a:spcBef>
                <a:spcPts val="0"/>
              </a:spcBef>
              <a:buSzTx/>
              <a:buNone/>
              <a:defRPr sz="25000" b="1" spc="-250"/>
            </a:lvl5pPr>
          </a:lstStyle>
          <a:p>
            <a:r>
              <a:t>100%</a:t>
            </a:r>
          </a:p>
          <a:p>
            <a:pPr lvl="1"/>
            <a:endParaRPr/>
          </a:p>
          <a:p>
            <a:pPr lvl="2"/>
            <a:endParaRPr/>
          </a:p>
          <a:p>
            <a:pPr lvl="3"/>
            <a:endParaRPr/>
          </a:p>
          <a:p>
            <a:pPr lvl="4"/>
            <a:endParaRPr/>
          </a:p>
        </p:txBody>
      </p:sp>
      <p:sp>
        <p:nvSpPr>
          <p:cNvPr id="107" name="Fact information"/>
          <p:cNvSpPr txBox="1">
            <a:spLocks noGrp="1"/>
          </p:cNvSpPr>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sz="5500" b="1"/>
            </a:lvl1pPr>
          </a:lstStyle>
          <a:p>
            <a:r>
              <a:t>Fact information</a:t>
            </a:r>
          </a:p>
        </p:txBody>
      </p:sp>
      <p:sp>
        <p:nvSpPr>
          <p:cNvPr id="10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115" name="Attribution"/>
          <p:cNvSpPr txBox="1">
            <a:spLocks noGrp="1"/>
          </p:cNvSpPr>
          <p:nvPr>
            <p:ph type="body" sz="quarter" idx="21" hasCustomPrompt="1"/>
          </p:nvPr>
        </p:nvSpPr>
        <p:spPr>
          <a:xfrm>
            <a:off x="2430025" y="10675453"/>
            <a:ext cx="20200052"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Attribution</a:t>
            </a:r>
          </a:p>
        </p:txBody>
      </p:sp>
      <p:sp>
        <p:nvSpPr>
          <p:cNvPr id="116" name="Body Level One…"/>
          <p:cNvSpPr txBox="1">
            <a:spLocks noGrp="1"/>
          </p:cNvSpPr>
          <p:nvPr>
            <p:ph type="body" sz="half" idx="1" hasCustomPrompt="1"/>
          </p:nvPr>
        </p:nvSpPr>
        <p:spPr>
          <a:xfrm>
            <a:off x="1753923" y="4939860"/>
            <a:ext cx="20876154" cy="3836280"/>
          </a:xfrm>
          <a:prstGeom prst="rect">
            <a:avLst/>
          </a:prstGeom>
        </p:spPr>
        <p:txBody>
          <a:bodyPr/>
          <a:lstStyle>
            <a:lvl1pPr marL="638923" indent="-469900">
              <a:spcBef>
                <a:spcPts val="0"/>
              </a:spcBef>
              <a:buSzTx/>
              <a:buNone/>
              <a:defRPr sz="8500" spc="-170">
                <a:latin typeface="Helvetica Neue Medium"/>
                <a:ea typeface="Helvetica Neue Medium"/>
                <a:cs typeface="Helvetica Neue Medium"/>
                <a:sym typeface="Helvetica Neue Medium"/>
              </a:defRPr>
            </a:lvl1pPr>
            <a:lvl2pPr marL="638923" indent="-12700">
              <a:spcBef>
                <a:spcPts val="0"/>
              </a:spcBef>
              <a:buSzTx/>
              <a:buNone/>
              <a:defRPr sz="8500" spc="-170">
                <a:latin typeface="Helvetica Neue Medium"/>
                <a:ea typeface="Helvetica Neue Medium"/>
                <a:cs typeface="Helvetica Neue Medium"/>
                <a:sym typeface="Helvetica Neue Medium"/>
              </a:defRPr>
            </a:lvl2pPr>
            <a:lvl3pPr marL="638923" indent="444500">
              <a:spcBef>
                <a:spcPts val="0"/>
              </a:spcBef>
              <a:buSzTx/>
              <a:buNone/>
              <a:defRPr sz="8500" spc="-170">
                <a:latin typeface="Helvetica Neue Medium"/>
                <a:ea typeface="Helvetica Neue Medium"/>
                <a:cs typeface="Helvetica Neue Medium"/>
                <a:sym typeface="Helvetica Neue Medium"/>
              </a:defRPr>
            </a:lvl3pPr>
            <a:lvl4pPr marL="638923" indent="901700">
              <a:spcBef>
                <a:spcPts val="0"/>
              </a:spcBef>
              <a:buSzTx/>
              <a:buNone/>
              <a:defRPr sz="8500" spc="-170">
                <a:latin typeface="Helvetica Neue Medium"/>
                <a:ea typeface="Helvetica Neue Medium"/>
                <a:cs typeface="Helvetica Neue Medium"/>
                <a:sym typeface="Helvetica Neue Medium"/>
              </a:defRPr>
            </a:lvl4pPr>
            <a:lvl5pPr marL="638923" indent="1358900">
              <a:spcBef>
                <a:spcPts val="0"/>
              </a:spcBef>
              <a:buSzTx/>
              <a:buNone/>
              <a:defRPr sz="8500" spc="-170">
                <a:latin typeface="Helvetica Neue Medium"/>
                <a:ea typeface="Helvetica Neue Medium"/>
                <a:cs typeface="Helvetica Neue Medium"/>
                <a:sym typeface="Helvetica Neue Medium"/>
              </a:defRPr>
            </a:lvl5pPr>
          </a:lstStyle>
          <a:p>
            <a:r>
              <a:t>“Notable Quote”</a:t>
            </a:r>
          </a:p>
          <a:p>
            <a:pPr lvl="1"/>
            <a:endParaRPr/>
          </a:p>
          <a:p>
            <a:pPr lvl="2"/>
            <a:endParaRPr/>
          </a:p>
          <a:p>
            <a:pPr lvl="3"/>
            <a:endParaRPr/>
          </a:p>
          <a:p>
            <a:pPr lvl="4"/>
            <a:endParaRPr/>
          </a:p>
        </p:txBody>
      </p:sp>
      <p:sp>
        <p:nvSpPr>
          <p:cNvPr id="11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124" name="Bowl of salad with fried rice, boiled eggs, and chopsticks"/>
          <p:cNvSpPr>
            <a:spLocks noGrp="1"/>
          </p:cNvSpPr>
          <p:nvPr>
            <p:ph type="pic" sz="quarter" idx="21"/>
          </p:nvPr>
        </p:nvSpPr>
        <p:spPr>
          <a:xfrm>
            <a:off x="15760700" y="1016000"/>
            <a:ext cx="7439099" cy="5949678"/>
          </a:xfrm>
          <a:prstGeom prst="rect">
            <a:avLst/>
          </a:prstGeom>
        </p:spPr>
        <p:txBody>
          <a:bodyPr lIns="91439" tIns="45719" rIns="91439" bIns="45719">
            <a:noAutofit/>
          </a:bodyPr>
          <a:lstStyle/>
          <a:p>
            <a:endParaRPr/>
          </a:p>
        </p:txBody>
      </p:sp>
      <p:sp>
        <p:nvSpPr>
          <p:cNvPr id="125" name="Bowl with salmon cakes, salad, and hummus "/>
          <p:cNvSpPr>
            <a:spLocks noGrp="1"/>
          </p:cNvSpPr>
          <p:nvPr>
            <p:ph type="pic" sz="half" idx="22"/>
          </p:nvPr>
        </p:nvSpPr>
        <p:spPr>
          <a:xfrm>
            <a:off x="13500100" y="3978275"/>
            <a:ext cx="10439400" cy="12150181"/>
          </a:xfrm>
          <a:prstGeom prst="rect">
            <a:avLst/>
          </a:prstGeom>
        </p:spPr>
        <p:txBody>
          <a:bodyPr lIns="91439" tIns="45719" rIns="91439" bIns="45719">
            <a:noAutofit/>
          </a:bodyPr>
          <a:lstStyle/>
          <a:p>
            <a:endParaRPr/>
          </a:p>
        </p:txBody>
      </p:sp>
      <p:sp>
        <p:nvSpPr>
          <p:cNvPr id="126" name="Bowl of pappardelle pasta with parsley butter, roasted hazelnuts, and shaved parmesan cheese"/>
          <p:cNvSpPr>
            <a:spLocks noGrp="1"/>
          </p:cNvSpPr>
          <p:nvPr>
            <p:ph type="pic" idx="23"/>
          </p:nvPr>
        </p:nvSpPr>
        <p:spPr>
          <a:xfrm>
            <a:off x="-139700" y="495300"/>
            <a:ext cx="16611600" cy="12458700"/>
          </a:xfrm>
          <a:prstGeom prst="rect">
            <a:avLst/>
          </a:prstGeom>
        </p:spPr>
        <p:txBody>
          <a:bodyPr lIns="91439" tIns="45719" rIns="91439" bIns="45719">
            <a:noAutofit/>
          </a:bodyPr>
          <a:lstStyle/>
          <a:p>
            <a:endParaRPr/>
          </a:p>
        </p:txBody>
      </p:sp>
      <p:sp>
        <p:nvSpPr>
          <p:cNvPr id="12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34" name="bowl of salad with fried rice, boiled eggs, and chopsticks"/>
          <p:cNvSpPr>
            <a:spLocks noGrp="1"/>
          </p:cNvSpPr>
          <p:nvPr>
            <p:ph type="pic" idx="21"/>
          </p:nvPr>
        </p:nvSpPr>
        <p:spPr>
          <a:xfrm>
            <a:off x="-1333500" y="-5524500"/>
            <a:ext cx="27051000" cy="21640800"/>
          </a:xfrm>
          <a:prstGeom prst="rect">
            <a:avLst/>
          </a:prstGeom>
        </p:spPr>
        <p:txBody>
          <a:bodyPr lIns="91439" tIns="45719" rIns="91439" bIns="45719">
            <a:noAutofit/>
          </a:bodyPr>
          <a:lstStyle/>
          <a:p>
            <a:endParaRPr/>
          </a:p>
        </p:txBody>
      </p:sp>
      <p:sp>
        <p:nvSpPr>
          <p:cNvPr id="135" name="Slide Number"/>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4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mp; Photo">
    <p:spTree>
      <p:nvGrpSpPr>
        <p:cNvPr id="1" name=""/>
        <p:cNvGrpSpPr/>
        <p:nvPr/>
      </p:nvGrpSpPr>
      <p:grpSpPr>
        <a:xfrm>
          <a:off x="0" y="0"/>
          <a:ext cx="0" cy="0"/>
          <a:chOff x="0" y="0"/>
          <a:chExt cx="0" cy="0"/>
        </a:xfrm>
      </p:grpSpPr>
      <p:sp>
        <p:nvSpPr>
          <p:cNvPr id="21" name="Avocados and limes"/>
          <p:cNvSpPr>
            <a:spLocks noGrp="1"/>
          </p:cNvSpPr>
          <p:nvPr>
            <p:ph type="pic" idx="21"/>
          </p:nvPr>
        </p:nvSpPr>
        <p:spPr>
          <a:xfrm>
            <a:off x="-1155700" y="-1295400"/>
            <a:ext cx="26746200" cy="16018933"/>
          </a:xfrm>
          <a:prstGeom prst="rect">
            <a:avLst/>
          </a:prstGeom>
        </p:spPr>
        <p:txBody>
          <a:bodyPr lIns="91439" tIns="45719" rIns="91439" bIns="45719">
            <a:noAutofit/>
          </a:bodyPr>
          <a:lstStyle/>
          <a:p>
            <a:endParaRPr/>
          </a:p>
        </p:txBody>
      </p:sp>
      <p:sp>
        <p:nvSpPr>
          <p:cNvPr id="22" name="Presentation Title"/>
          <p:cNvSpPr txBox="1">
            <a:spLocks noGrp="1"/>
          </p:cNvSpPr>
          <p:nvPr>
            <p:ph type="title" hasCustomPrompt="1"/>
          </p:nvPr>
        </p:nvSpPr>
        <p:spPr>
          <a:xfrm>
            <a:off x="1206500" y="7124700"/>
            <a:ext cx="21971000" cy="4648200"/>
          </a:xfrm>
          <a:prstGeom prst="rect">
            <a:avLst/>
          </a:prstGeom>
        </p:spPr>
        <p:txBody>
          <a:bodyPr anchor="b"/>
          <a:lstStyle>
            <a:lvl1pPr>
              <a:defRPr sz="11600" spc="-232"/>
            </a:lvl1pPr>
          </a:lstStyle>
          <a:p>
            <a:r>
              <a:t>Presentation Title</a:t>
            </a:r>
          </a:p>
        </p:txBody>
      </p:sp>
      <p:sp>
        <p:nvSpPr>
          <p:cNvPr id="23" name="Author and Date"/>
          <p:cNvSpPr txBox="1">
            <a:spLocks noGrp="1"/>
          </p:cNvSpPr>
          <p:nvPr>
            <p:ph type="body" sz="quarter" idx="22" hasCustomPrompt="1"/>
          </p:nvPr>
        </p:nvSpPr>
        <p:spPr>
          <a:xfrm>
            <a:off x="1207690" y="1106137"/>
            <a:ext cx="21968621"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Author and Date</a:t>
            </a:r>
          </a:p>
        </p:txBody>
      </p:sp>
      <p:sp>
        <p:nvSpPr>
          <p:cNvPr id="24" name="Body Level One…"/>
          <p:cNvSpPr txBox="1">
            <a:spLocks noGrp="1"/>
          </p:cNvSpPr>
          <p:nvPr>
            <p:ph type="body" sz="quarter" idx="1" hasCustomPrompt="1"/>
          </p:nvPr>
        </p:nvSpPr>
        <p:spPr>
          <a:xfrm>
            <a:off x="1206500" y="11609910"/>
            <a:ext cx="21971000" cy="1116952"/>
          </a:xfrm>
          <a:prstGeom prst="rect">
            <a:avLst/>
          </a:prstGeom>
        </p:spPr>
        <p:txBody>
          <a:bodyPr/>
          <a:lstStyle>
            <a:lvl1pPr marL="0" indent="0" defTabSz="825500">
              <a:lnSpc>
                <a:spcPct val="100000"/>
              </a:lnSpc>
              <a:spcBef>
                <a:spcPts val="0"/>
              </a:spcBef>
              <a:buSzTx/>
              <a:buNone/>
              <a:defRPr sz="5500" b="1"/>
            </a:lvl1pPr>
            <a:lvl2pPr marL="0" indent="457200" defTabSz="825500">
              <a:lnSpc>
                <a:spcPct val="100000"/>
              </a:lnSpc>
              <a:spcBef>
                <a:spcPts val="0"/>
              </a:spcBef>
              <a:buSzTx/>
              <a:buNone/>
              <a:defRPr sz="5500" b="1"/>
            </a:lvl2pPr>
            <a:lvl3pPr marL="0" indent="914400" defTabSz="825500">
              <a:lnSpc>
                <a:spcPct val="100000"/>
              </a:lnSpc>
              <a:spcBef>
                <a:spcPts val="0"/>
              </a:spcBef>
              <a:buSzTx/>
              <a:buNone/>
              <a:defRPr sz="5500" b="1"/>
            </a:lvl3pPr>
            <a:lvl4pPr marL="0" indent="1371600" defTabSz="825500">
              <a:lnSpc>
                <a:spcPct val="100000"/>
              </a:lnSpc>
              <a:spcBef>
                <a:spcPts val="0"/>
              </a:spcBef>
              <a:buSzTx/>
              <a:buNone/>
              <a:defRPr sz="5500" b="1"/>
            </a:lvl4pPr>
            <a:lvl5pPr marL="0" indent="1828800" defTabSz="825500">
              <a:lnSpc>
                <a:spcPct val="100000"/>
              </a:lnSpc>
              <a:spcBef>
                <a:spcPts val="0"/>
              </a:spcBef>
              <a:buSzTx/>
              <a:buNone/>
              <a:defRPr sz="5500" b="1"/>
            </a:lvl5pPr>
          </a:lstStyle>
          <a:p>
            <a:r>
              <a:t>Presentation Subtitle</a:t>
            </a:r>
          </a:p>
          <a:p>
            <a:pPr lvl="1"/>
            <a:endParaRPr/>
          </a:p>
          <a:p>
            <a:pPr lvl="2"/>
            <a:endParaRPr/>
          </a:p>
          <a:p>
            <a:pPr lvl="3"/>
            <a:endParaRPr/>
          </a:p>
          <a:p>
            <a:pPr lvl="4"/>
            <a:endParaRPr/>
          </a:p>
        </p:txBody>
      </p:sp>
      <p:sp>
        <p:nvSpPr>
          <p:cNvPr id="2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mp; Photo Alt">
    <p:spTree>
      <p:nvGrpSpPr>
        <p:cNvPr id="1" name=""/>
        <p:cNvGrpSpPr/>
        <p:nvPr/>
      </p:nvGrpSpPr>
      <p:grpSpPr>
        <a:xfrm>
          <a:off x="0" y="0"/>
          <a:ext cx="0" cy="0"/>
          <a:chOff x="0" y="0"/>
          <a:chExt cx="0" cy="0"/>
        </a:xfrm>
      </p:grpSpPr>
      <p:sp>
        <p:nvSpPr>
          <p:cNvPr id="32" name="Bowl with salmon cakes, salad, and hummus"/>
          <p:cNvSpPr>
            <a:spLocks noGrp="1"/>
          </p:cNvSpPr>
          <p:nvPr>
            <p:ph type="pic" idx="21"/>
          </p:nvPr>
        </p:nvSpPr>
        <p:spPr>
          <a:xfrm>
            <a:off x="10972800" y="-203200"/>
            <a:ext cx="12144837" cy="14135100"/>
          </a:xfrm>
          <a:prstGeom prst="rect">
            <a:avLst/>
          </a:prstGeom>
        </p:spPr>
        <p:txBody>
          <a:bodyPr lIns="91439" tIns="45719" rIns="91439" bIns="45719">
            <a:noAutofit/>
          </a:bodyPr>
          <a:lstStyle/>
          <a:p>
            <a:endParaRPr/>
          </a:p>
        </p:txBody>
      </p:sp>
      <p:sp>
        <p:nvSpPr>
          <p:cNvPr id="33" name="Slide Title"/>
          <p:cNvSpPr txBox="1">
            <a:spLocks noGrp="1"/>
          </p:cNvSpPr>
          <p:nvPr>
            <p:ph type="title" hasCustomPrompt="1"/>
          </p:nvPr>
        </p:nvSpPr>
        <p:spPr>
          <a:xfrm>
            <a:off x="1206500" y="1270000"/>
            <a:ext cx="9779000" cy="5882273"/>
          </a:xfrm>
          <a:prstGeom prst="rect">
            <a:avLst/>
          </a:prstGeom>
        </p:spPr>
        <p:txBody>
          <a:bodyPr anchor="b"/>
          <a:lstStyle/>
          <a:p>
            <a:r>
              <a:t>Slide Title</a:t>
            </a:r>
          </a:p>
        </p:txBody>
      </p:sp>
      <p:sp>
        <p:nvSpPr>
          <p:cNvPr id="34" name="Body Level One…"/>
          <p:cNvSpPr txBox="1">
            <a:spLocks noGrp="1"/>
          </p:cNvSpPr>
          <p:nvPr>
            <p:ph type="body" sz="quarter" idx="1" hasCustomPrompt="1"/>
          </p:nvPr>
        </p:nvSpPr>
        <p:spPr>
          <a:xfrm>
            <a:off x="1206500" y="7060576"/>
            <a:ext cx="9779000" cy="5385424"/>
          </a:xfrm>
          <a:prstGeom prst="rect">
            <a:avLst/>
          </a:prstGeom>
        </p:spPr>
        <p:txBody>
          <a:bodyPr/>
          <a:lstStyle>
            <a:lvl1pPr marL="0" indent="0" defTabSz="825500">
              <a:lnSpc>
                <a:spcPct val="100000"/>
              </a:lnSpc>
              <a:spcBef>
                <a:spcPts val="0"/>
              </a:spcBef>
              <a:buSzTx/>
              <a:buNone/>
              <a:defRPr sz="5500" b="1"/>
            </a:lvl1pPr>
            <a:lvl2pPr marL="0" indent="457200" defTabSz="825500">
              <a:lnSpc>
                <a:spcPct val="100000"/>
              </a:lnSpc>
              <a:spcBef>
                <a:spcPts val="0"/>
              </a:spcBef>
              <a:buSzTx/>
              <a:buNone/>
              <a:defRPr sz="5500" b="1"/>
            </a:lvl2pPr>
            <a:lvl3pPr marL="0" indent="914400" defTabSz="825500">
              <a:lnSpc>
                <a:spcPct val="100000"/>
              </a:lnSpc>
              <a:spcBef>
                <a:spcPts val="0"/>
              </a:spcBef>
              <a:buSzTx/>
              <a:buNone/>
              <a:defRPr sz="5500" b="1"/>
            </a:lvl3pPr>
            <a:lvl4pPr marL="0" indent="1371600" defTabSz="825500">
              <a:lnSpc>
                <a:spcPct val="100000"/>
              </a:lnSpc>
              <a:spcBef>
                <a:spcPts val="0"/>
              </a:spcBef>
              <a:buSzTx/>
              <a:buNone/>
              <a:defRPr sz="5500" b="1"/>
            </a:lvl4pPr>
            <a:lvl5pPr marL="0" indent="1828800" defTabSz="825500">
              <a:lnSpc>
                <a:spcPct val="100000"/>
              </a:lnSpc>
              <a:spcBef>
                <a:spcPts val="0"/>
              </a:spcBef>
              <a:buSzTx/>
              <a:buNone/>
              <a:defRPr sz="5500" b="1"/>
            </a:lvl5pPr>
          </a:lstStyle>
          <a:p>
            <a:r>
              <a:t>Slide Subtitle</a:t>
            </a:r>
          </a:p>
          <a:p>
            <a:pPr lvl="1"/>
            <a:endParaRPr/>
          </a:p>
          <a:p>
            <a:pPr lvl="2"/>
            <a:endParaRPr/>
          </a:p>
          <a:p>
            <a:pPr lvl="3"/>
            <a:endParaRPr/>
          </a:p>
          <a:p>
            <a:pPr lvl="4"/>
            <a:endParaRPr/>
          </a:p>
        </p:txBody>
      </p:sp>
      <p:sp>
        <p:nvSpPr>
          <p:cNvPr id="35" name="Slide Number"/>
          <p:cNvSpPr txBox="1">
            <a:spLocks noGrp="1"/>
          </p:cNvSpPr>
          <p:nvPr>
            <p:ph type="sldNum" sz="quarter" idx="2"/>
          </p:nvPr>
        </p:nvSpPr>
        <p:spPr>
          <a:xfrm>
            <a:off x="12001499" y="13085233"/>
            <a:ext cx="368505" cy="3746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42" name="Slide Title"/>
          <p:cNvSpPr txBox="1">
            <a:spLocks noGrp="1"/>
          </p:cNvSpPr>
          <p:nvPr>
            <p:ph type="title" hasCustomPrompt="1"/>
          </p:nvPr>
        </p:nvSpPr>
        <p:spPr>
          <a:prstGeom prst="rect">
            <a:avLst/>
          </a:prstGeom>
        </p:spPr>
        <p:txBody>
          <a:bodyPr/>
          <a:lstStyle/>
          <a:p>
            <a:r>
              <a:t>Slide Title</a:t>
            </a:r>
          </a:p>
        </p:txBody>
      </p:sp>
      <p:sp>
        <p:nvSpPr>
          <p:cNvPr id="43" name="Slide Subtitle"/>
          <p:cNvSpPr txBox="1">
            <a:spLocks noGrp="1"/>
          </p:cNvSpPr>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44" name="Body Level One…"/>
          <p:cNvSpPr txBox="1">
            <a:spLocks noGrp="1"/>
          </p:cNvSpPr>
          <p:nvPr>
            <p:ph type="body" idx="1" hasCustomPrompt="1"/>
          </p:nvPr>
        </p:nvSpPr>
        <p:spPr>
          <a:prstGeom prst="rect">
            <a:avLst/>
          </a:prstGeom>
        </p:spPr>
        <p:txBody>
          <a:bodyPr/>
          <a:lstStyle/>
          <a:p>
            <a:r>
              <a:t>Slide bullet text</a:t>
            </a:r>
          </a:p>
          <a:p>
            <a:pPr lvl="1"/>
            <a:endParaRPr/>
          </a:p>
          <a:p>
            <a:pPr lvl="2"/>
            <a:endParaRPr/>
          </a:p>
          <a:p>
            <a:pPr lvl="3"/>
            <a:endParaRPr/>
          </a:p>
          <a:p>
            <a:pPr lvl="4"/>
            <a:endParaRPr/>
          </a:p>
        </p:txBody>
      </p:sp>
      <p:sp>
        <p:nvSpPr>
          <p:cNvPr id="4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52" name="Body Level One…"/>
          <p:cNvSpPr txBox="1">
            <a:spLocks noGrp="1"/>
          </p:cNvSpPr>
          <p:nvPr>
            <p:ph type="body" idx="1" hasCustomPrompt="1"/>
          </p:nvPr>
        </p:nvSpPr>
        <p:spPr>
          <a:prstGeom prst="rect">
            <a:avLst/>
          </a:prstGeom>
        </p:spPr>
        <p:txBody>
          <a:bodyPr numCol="2" spcCol="1098550"/>
          <a:lstStyle/>
          <a:p>
            <a:r>
              <a:t>Slide bullet text</a:t>
            </a:r>
          </a:p>
          <a:p>
            <a:pPr lvl="1"/>
            <a:endParaRPr/>
          </a:p>
          <a:p>
            <a:pPr lvl="2"/>
            <a:endParaRPr/>
          </a:p>
          <a:p>
            <a:pPr lvl="3"/>
            <a:endParaRPr/>
          </a:p>
          <a:p>
            <a:pPr lvl="4"/>
            <a:endParaRPr/>
          </a:p>
        </p:txBody>
      </p:sp>
      <p:sp>
        <p:nvSpPr>
          <p:cNvPr id="5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0" name="Slide Subtitle"/>
          <p:cNvSpPr txBox="1">
            <a:spLocks noGrp="1"/>
          </p:cNvSpPr>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61" name="Body Level One…"/>
          <p:cNvSpPr txBox="1">
            <a:spLocks noGrp="1"/>
          </p:cNvSpPr>
          <p:nvPr>
            <p:ph type="body" sz="half" idx="1" hasCustomPrompt="1"/>
          </p:nvPr>
        </p:nvSpPr>
        <p:spPr>
          <a:xfrm>
            <a:off x="1206500" y="4248504"/>
            <a:ext cx="9779000" cy="8256630"/>
          </a:xfrm>
          <a:prstGeom prst="rect">
            <a:avLst/>
          </a:prstGeom>
        </p:spPr>
        <p:txBody>
          <a:bodyPr/>
          <a:lstStyle/>
          <a:p>
            <a:r>
              <a:t>Slide bullet text</a:t>
            </a:r>
          </a:p>
          <a:p>
            <a:pPr lvl="1"/>
            <a:endParaRPr/>
          </a:p>
          <a:p>
            <a:pPr lvl="2"/>
            <a:endParaRPr/>
          </a:p>
          <a:p>
            <a:pPr lvl="3"/>
            <a:endParaRPr/>
          </a:p>
          <a:p>
            <a:pPr lvl="4"/>
            <a:endParaRPr/>
          </a:p>
        </p:txBody>
      </p:sp>
      <p:sp>
        <p:nvSpPr>
          <p:cNvPr id="62" name="Bowl of pappardelle pasta with parsley butter, roasted hazelnuts, and shaved parmesan cheese"/>
          <p:cNvSpPr>
            <a:spLocks noGrp="1"/>
          </p:cNvSpPr>
          <p:nvPr>
            <p:ph type="pic" idx="22"/>
          </p:nvPr>
        </p:nvSpPr>
        <p:spPr>
          <a:xfrm>
            <a:off x="12192000" y="-407266"/>
            <a:ext cx="10916874" cy="14555832"/>
          </a:xfrm>
          <a:prstGeom prst="rect">
            <a:avLst/>
          </a:prstGeom>
        </p:spPr>
        <p:txBody>
          <a:bodyPr lIns="91439" tIns="45719" rIns="91439" bIns="45719">
            <a:noAutofit/>
          </a:bodyPr>
          <a:lstStyle/>
          <a:p>
            <a:endParaRPr/>
          </a:p>
        </p:txBody>
      </p:sp>
      <p:sp>
        <p:nvSpPr>
          <p:cNvPr id="63" name="Slide Title"/>
          <p:cNvSpPr txBox="1">
            <a:spLocks noGrp="1"/>
          </p:cNvSpPr>
          <p:nvPr>
            <p:ph type="title" hasCustomPrompt="1"/>
          </p:nvPr>
        </p:nvSpPr>
        <p:spPr>
          <a:xfrm>
            <a:off x="1206500" y="1079500"/>
            <a:ext cx="9779000" cy="1435100"/>
          </a:xfrm>
          <a:prstGeom prst="rect">
            <a:avLst/>
          </a:prstGeom>
        </p:spPr>
        <p:txBody>
          <a:bodyPr/>
          <a:lstStyle/>
          <a:p>
            <a:r>
              <a:t>Slide Title</a:t>
            </a:r>
          </a:p>
        </p:txBody>
      </p:sp>
      <p:sp>
        <p:nvSpPr>
          <p:cNvPr id="6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Section">
    <p:spTree>
      <p:nvGrpSpPr>
        <p:cNvPr id="1" name=""/>
        <p:cNvGrpSpPr/>
        <p:nvPr/>
      </p:nvGrpSpPr>
      <p:grpSpPr>
        <a:xfrm>
          <a:off x="0" y="0"/>
          <a:ext cx="0" cy="0"/>
          <a:chOff x="0" y="0"/>
          <a:chExt cx="0" cy="0"/>
        </a:xfrm>
      </p:grpSpPr>
      <p:sp>
        <p:nvSpPr>
          <p:cNvPr id="71" name="Section Title"/>
          <p:cNvSpPr txBox="1">
            <a:spLocks noGrp="1"/>
          </p:cNvSpPr>
          <p:nvPr>
            <p:ph type="title" hasCustomPrompt="1"/>
          </p:nvPr>
        </p:nvSpPr>
        <p:spPr>
          <a:xfrm>
            <a:off x="1206496" y="4533900"/>
            <a:ext cx="21971004" cy="4648200"/>
          </a:xfrm>
          <a:prstGeom prst="rect">
            <a:avLst/>
          </a:prstGeom>
        </p:spPr>
        <p:txBody>
          <a:bodyPr anchor="ctr"/>
          <a:lstStyle>
            <a:lvl1pPr>
              <a:defRPr sz="11600" b="0" spc="-232">
                <a:latin typeface="Helvetica Neue Medium"/>
                <a:ea typeface="Helvetica Neue Medium"/>
                <a:cs typeface="Helvetica Neue Medium"/>
                <a:sym typeface="Helvetica Neue Medium"/>
              </a:defRPr>
            </a:lvl1pPr>
          </a:lstStyle>
          <a:p>
            <a:r>
              <a:t>Section Title</a:t>
            </a:r>
          </a:p>
        </p:txBody>
      </p:sp>
      <p:sp>
        <p:nvSpPr>
          <p:cNvPr id="72" name="Slide Number"/>
          <p:cNvSpPr txBox="1">
            <a:spLocks noGrp="1"/>
          </p:cNvSpPr>
          <p:nvPr>
            <p:ph type="sldNum" sz="quarter" idx="2"/>
          </p:nvPr>
        </p:nvSpPr>
        <p:spPr>
          <a:xfrm>
            <a:off x="12001499" y="13085233"/>
            <a:ext cx="368505" cy="3746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79" name="Slide Title"/>
          <p:cNvSpPr txBox="1">
            <a:spLocks noGrp="1"/>
          </p:cNvSpPr>
          <p:nvPr>
            <p:ph type="title" hasCustomPrompt="1"/>
          </p:nvPr>
        </p:nvSpPr>
        <p:spPr>
          <a:xfrm>
            <a:off x="1206500" y="1079500"/>
            <a:ext cx="21971000" cy="1434949"/>
          </a:xfrm>
          <a:prstGeom prst="rect">
            <a:avLst/>
          </a:prstGeom>
        </p:spPr>
        <p:txBody>
          <a:bodyPr/>
          <a:lstStyle/>
          <a:p>
            <a:r>
              <a:t>Slide Title</a:t>
            </a:r>
          </a:p>
        </p:txBody>
      </p:sp>
      <p:sp>
        <p:nvSpPr>
          <p:cNvPr id="80" name="Slide Subtitle"/>
          <p:cNvSpPr txBox="1">
            <a:spLocks noGrp="1"/>
          </p:cNvSpPr>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8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Agenda">
    <p:spTree>
      <p:nvGrpSpPr>
        <p:cNvPr id="1" name=""/>
        <p:cNvGrpSpPr/>
        <p:nvPr/>
      </p:nvGrpSpPr>
      <p:grpSpPr>
        <a:xfrm>
          <a:off x="0" y="0"/>
          <a:ext cx="0" cy="0"/>
          <a:chOff x="0" y="0"/>
          <a:chExt cx="0" cy="0"/>
        </a:xfrm>
      </p:grpSpPr>
      <p:sp>
        <p:nvSpPr>
          <p:cNvPr id="88" name="Agenda Title"/>
          <p:cNvSpPr txBox="1">
            <a:spLocks noGrp="1"/>
          </p:cNvSpPr>
          <p:nvPr>
            <p:ph type="title" hasCustomPrompt="1"/>
          </p:nvPr>
        </p:nvSpPr>
        <p:spPr>
          <a:xfrm>
            <a:off x="1206500" y="1079500"/>
            <a:ext cx="21971000" cy="1435100"/>
          </a:xfrm>
          <a:prstGeom prst="rect">
            <a:avLst/>
          </a:prstGeom>
        </p:spPr>
        <p:txBody>
          <a:bodyPr/>
          <a:lstStyle/>
          <a:p>
            <a:r>
              <a:t>Agenda Title</a:t>
            </a:r>
          </a:p>
        </p:txBody>
      </p:sp>
      <p:sp>
        <p:nvSpPr>
          <p:cNvPr id="89" name="Agenda Subtitle"/>
          <p:cNvSpPr txBox="1">
            <a:spLocks noGrp="1"/>
          </p:cNvSpPr>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Agenda Subtitle</a:t>
            </a:r>
          </a:p>
        </p:txBody>
      </p:sp>
      <p:sp>
        <p:nvSpPr>
          <p:cNvPr id="90" name="Body Level One…"/>
          <p:cNvSpPr txBox="1">
            <a:spLocks noGrp="1"/>
          </p:cNvSpPr>
          <p:nvPr>
            <p:ph type="body" idx="1" hasCustomPrompt="1"/>
          </p:nvPr>
        </p:nvSpPr>
        <p:spPr>
          <a:prstGeom prst="rect">
            <a:avLst/>
          </a:prstGeom>
        </p:spPr>
        <p:txBody>
          <a:bodyPr/>
          <a:lstStyle>
            <a:lvl1pPr marL="0" indent="0" defTabSz="825500">
              <a:lnSpc>
                <a:spcPct val="100000"/>
              </a:lnSpc>
              <a:spcBef>
                <a:spcPts val="1800"/>
              </a:spcBef>
              <a:buSzTx/>
              <a:buNone/>
              <a:defRPr sz="5500" spc="-55"/>
            </a:lvl1pPr>
            <a:lvl2pPr marL="0" indent="457200" defTabSz="825500">
              <a:lnSpc>
                <a:spcPct val="100000"/>
              </a:lnSpc>
              <a:spcBef>
                <a:spcPts val="1800"/>
              </a:spcBef>
              <a:buSzTx/>
              <a:buNone/>
              <a:defRPr sz="5500" spc="-55"/>
            </a:lvl2pPr>
            <a:lvl3pPr marL="0" indent="914400" defTabSz="825500">
              <a:lnSpc>
                <a:spcPct val="100000"/>
              </a:lnSpc>
              <a:spcBef>
                <a:spcPts val="1800"/>
              </a:spcBef>
              <a:buSzTx/>
              <a:buNone/>
              <a:defRPr sz="5500" spc="-55"/>
            </a:lvl3pPr>
            <a:lvl4pPr marL="0" indent="1371600" defTabSz="825500">
              <a:lnSpc>
                <a:spcPct val="100000"/>
              </a:lnSpc>
              <a:spcBef>
                <a:spcPts val="1800"/>
              </a:spcBef>
              <a:buSzTx/>
              <a:buNone/>
              <a:defRPr sz="5500" spc="-55"/>
            </a:lvl4pPr>
            <a:lvl5pPr marL="0" indent="1828800" defTabSz="825500">
              <a:lnSpc>
                <a:spcPct val="100000"/>
              </a:lnSpc>
              <a:spcBef>
                <a:spcPts val="1800"/>
              </a:spcBef>
              <a:buSzTx/>
              <a:buNone/>
              <a:defRPr sz="5500" spc="-55"/>
            </a:lvl5pPr>
          </a:lstStyle>
          <a:p>
            <a:r>
              <a:t>Agenda Topics</a:t>
            </a:r>
          </a:p>
          <a:p>
            <a:pPr lvl="1"/>
            <a:endParaRPr/>
          </a:p>
          <a:p>
            <a:pPr lvl="2"/>
            <a:endParaRPr/>
          </a:p>
          <a:p>
            <a:pPr lvl="3"/>
            <a:endParaRPr/>
          </a:p>
          <a:p>
            <a:pPr lvl="4"/>
            <a:endParaRPr/>
          </a:p>
        </p:txBody>
      </p:sp>
      <p:sp>
        <p:nvSpPr>
          <p:cNvPr id="9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Title"/>
          <p:cNvSpPr txBox="1">
            <a:spLocks noGrp="1"/>
          </p:cNvSpPr>
          <p:nvPr>
            <p:ph type="title" hasCustomPrompt="1"/>
          </p:nvPr>
        </p:nvSpPr>
        <p:spPr>
          <a:xfrm>
            <a:off x="1206500" y="1079500"/>
            <a:ext cx="21971000" cy="14331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Slide Title</a:t>
            </a:r>
          </a:p>
        </p:txBody>
      </p:sp>
      <p:sp>
        <p:nvSpPr>
          <p:cNvPr id="3" name="Body Level One…"/>
          <p:cNvSpPr txBox="1">
            <a:spLocks noGrp="1"/>
          </p:cNvSpPr>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Slide bullet text</a:t>
            </a:r>
          </a:p>
          <a:p>
            <a:pPr lvl="1"/>
            <a:endParaRPr/>
          </a:p>
          <a:p>
            <a:pPr lvl="2"/>
            <a:endParaRPr/>
          </a:p>
          <a:p>
            <a:pPr lvl="3"/>
            <a:endParaRPr/>
          </a:p>
          <a:p>
            <a:pPr lvl="4"/>
            <a:endParaRPr/>
          </a:p>
        </p:txBody>
      </p:sp>
      <p:sp>
        <p:nvSpPr>
          <p:cNvPr id="4" name="Slide Number"/>
          <p:cNvSpPr txBox="1">
            <a:spLocks noGrp="1"/>
          </p:cNvSpPr>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defTabSz="584200">
              <a:defRPr sz="1800">
                <a:solidFill>
                  <a:srgbClr val="000000"/>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hyperlink" Target="https://tinyurl.com/yjsc2aw4" TargetMode="External"/><Relationship Id="rId2" Type="http://schemas.openxmlformats.org/officeDocument/2006/relationships/hyperlink" Target="https://github.com/PrincetonUniversity/gem5_FDIP" TargetMode="External"/><Relationship Id="rId1" Type="http://schemas.openxmlformats.org/officeDocument/2006/relationships/slideLayout" Target="../slideLayouts/slideLayout4.xml"/><Relationship Id="rId5" Type="http://schemas.openxmlformats.org/officeDocument/2006/relationships/image" Target="../media/image11.png"/><Relationship Id="rId4" Type="http://schemas.openxmlformats.org/officeDocument/2006/relationships/image" Target="../media/image10.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Modern Front-end Support in gem5"/>
          <p:cNvSpPr txBox="1">
            <a:spLocks noGrp="1"/>
          </p:cNvSpPr>
          <p:nvPr>
            <p:ph type="ctrTitle"/>
          </p:nvPr>
        </p:nvSpPr>
        <p:spPr>
          <a:prstGeom prst="rect">
            <a:avLst/>
          </a:prstGeom>
        </p:spPr>
        <p:txBody>
          <a:bodyPr/>
          <a:lstStyle/>
          <a:p>
            <a:r>
              <a:t>Modern Front-end Support in gem5</a:t>
            </a:r>
          </a:p>
        </p:txBody>
      </p:sp>
      <p:sp>
        <p:nvSpPr>
          <p:cNvPr id="152" name="Bhargav Reddy Godala, Nayana Prasad Nagendra, Ishita Chaturvedi, Simone Campanoni, David I. August"/>
          <p:cNvSpPr txBox="1">
            <a:spLocks noGrp="1"/>
          </p:cNvSpPr>
          <p:nvPr>
            <p:ph type="subTitle" sz="quarter" idx="1"/>
          </p:nvPr>
        </p:nvSpPr>
        <p:spPr>
          <a:prstGeom prst="rect">
            <a:avLst/>
          </a:prstGeom>
        </p:spPr>
        <p:txBody>
          <a:bodyPr/>
          <a:lstStyle/>
          <a:p>
            <a:r>
              <a:rPr>
                <a:solidFill>
                  <a:schemeClr val="accent5"/>
                </a:solidFill>
              </a:rPr>
              <a:t>Bhargav Reddy Godala</a:t>
            </a:r>
            <a:r>
              <a:t>, Nayana Prasad Nagendra, Ishita Chaturvedi, Simone Campanoni, David I. August</a:t>
            </a:r>
          </a:p>
        </p:txBody>
      </p:sp>
      <p:pic>
        <p:nvPicPr>
          <p:cNvPr id="153" name="Image" descr="Image"/>
          <p:cNvPicPr>
            <a:picLocks noChangeAspect="1"/>
          </p:cNvPicPr>
          <p:nvPr/>
        </p:nvPicPr>
        <p:blipFill>
          <a:blip r:embed="rId2"/>
          <a:stretch>
            <a:fillRect/>
          </a:stretch>
        </p:blipFill>
        <p:spPr>
          <a:xfrm>
            <a:off x="11997301" y="9198771"/>
            <a:ext cx="773907" cy="1905001"/>
          </a:xfrm>
          <a:prstGeom prst="rect">
            <a:avLst/>
          </a:prstGeom>
          <a:ln w="12700">
            <a:miter lim="400000"/>
          </a:ln>
        </p:spPr>
      </p:pic>
      <p:pic>
        <p:nvPicPr>
          <p:cNvPr id="154" name="Image" descr="Image"/>
          <p:cNvPicPr>
            <a:picLocks noChangeAspect="1"/>
          </p:cNvPicPr>
          <p:nvPr/>
        </p:nvPicPr>
        <p:blipFill>
          <a:blip r:embed="rId3"/>
          <a:stretch>
            <a:fillRect/>
          </a:stretch>
        </p:blipFill>
        <p:spPr>
          <a:xfrm>
            <a:off x="8263476" y="9219846"/>
            <a:ext cx="1333893" cy="1862851"/>
          </a:xfrm>
          <a:prstGeom prst="rect">
            <a:avLst/>
          </a:prstGeom>
          <a:ln w="12700">
            <a:miter lim="400000"/>
          </a:ln>
        </p:spPr>
      </p:pic>
      <p:pic>
        <p:nvPicPr>
          <p:cNvPr id="155" name="Arcana Logo.png" descr="Arcana Logo.png"/>
          <p:cNvPicPr>
            <a:picLocks noChangeAspect="1"/>
          </p:cNvPicPr>
          <p:nvPr/>
        </p:nvPicPr>
        <p:blipFill>
          <a:blip r:embed="rId4"/>
          <a:stretch>
            <a:fillRect/>
          </a:stretch>
        </p:blipFill>
        <p:spPr>
          <a:xfrm>
            <a:off x="14779640" y="9174400"/>
            <a:ext cx="1862851" cy="1862851"/>
          </a:xfrm>
          <a:prstGeom prst="rect">
            <a:avLst/>
          </a:prstGeom>
          <a:ln w="12700">
            <a:miter lim="400000"/>
          </a:ln>
        </p:spPr>
      </p:pic>
      <p:sp>
        <p:nvSpPr>
          <p:cNvPr id="156" name="PRINCETON…"/>
          <p:cNvSpPr txBox="1"/>
          <p:nvPr/>
        </p:nvSpPr>
        <p:spPr>
          <a:xfrm>
            <a:off x="7373972" y="11225007"/>
            <a:ext cx="3112901" cy="95524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2800">
                <a:solidFill>
                  <a:srgbClr val="000000"/>
                </a:solidFill>
              </a:defRPr>
            </a:pPr>
            <a:r>
              <a:t>PRINCETON</a:t>
            </a:r>
          </a:p>
          <a:p>
            <a:pPr>
              <a:defRPr sz="2800">
                <a:solidFill>
                  <a:srgbClr val="000000"/>
                </a:solidFill>
              </a:defRPr>
            </a:pPr>
            <a:r>
              <a:t>UNIVERSITY</a:t>
            </a:r>
          </a:p>
        </p:txBody>
      </p:sp>
      <p:sp>
        <p:nvSpPr>
          <p:cNvPr id="157" name="Liberty Research Group"/>
          <p:cNvSpPr txBox="1"/>
          <p:nvPr/>
        </p:nvSpPr>
        <p:spPr>
          <a:xfrm>
            <a:off x="11036224" y="11225007"/>
            <a:ext cx="2750326" cy="95524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2800">
                <a:solidFill>
                  <a:srgbClr val="000000"/>
                </a:solidFill>
              </a:defRPr>
            </a:lvl1pPr>
          </a:lstStyle>
          <a:p>
            <a:r>
              <a:t>Liberty Research Group</a:t>
            </a:r>
          </a:p>
        </p:txBody>
      </p:sp>
      <p:sp>
        <p:nvSpPr>
          <p:cNvPr id="158" name="Arcana Research Group"/>
          <p:cNvSpPr txBox="1"/>
          <p:nvPr/>
        </p:nvSpPr>
        <p:spPr>
          <a:xfrm>
            <a:off x="14259703" y="11225007"/>
            <a:ext cx="2750326" cy="95524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2800">
                <a:solidFill>
                  <a:srgbClr val="000000"/>
                </a:solidFill>
              </a:defRPr>
            </a:lvl1pPr>
          </a:lstStyle>
          <a:p>
            <a:r>
              <a:t>Arcana Research Group</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 name="Modified Fetch Stage"/>
          <p:cNvSpPr txBox="1">
            <a:spLocks noGrp="1"/>
          </p:cNvSpPr>
          <p:nvPr>
            <p:ph type="title"/>
          </p:nvPr>
        </p:nvSpPr>
        <p:spPr>
          <a:prstGeom prst="rect">
            <a:avLst/>
          </a:prstGeom>
        </p:spPr>
        <p:txBody>
          <a:bodyPr/>
          <a:lstStyle/>
          <a:p>
            <a:r>
              <a:t>Modified Fetch Stage</a:t>
            </a:r>
          </a:p>
        </p:txBody>
      </p:sp>
      <p:pic>
        <p:nvPicPr>
          <p:cNvPr id="314" name="new fetch algorithm.png" descr="new fetch algorithm.png"/>
          <p:cNvPicPr>
            <a:picLocks noChangeAspect="1"/>
          </p:cNvPicPr>
          <p:nvPr/>
        </p:nvPicPr>
        <p:blipFill>
          <a:blip r:embed="rId2"/>
          <a:stretch>
            <a:fillRect/>
          </a:stretch>
        </p:blipFill>
        <p:spPr>
          <a:xfrm>
            <a:off x="6426200" y="2723864"/>
            <a:ext cx="11531600" cy="9601201"/>
          </a:xfrm>
          <a:prstGeom prst="rect">
            <a:avLst/>
          </a:prstGeom>
          <a:ln w="12700">
            <a:miter lim="400000"/>
          </a:ln>
        </p:spPr>
      </p:pic>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 name="Optimizations"/>
          <p:cNvSpPr txBox="1">
            <a:spLocks noGrp="1"/>
          </p:cNvSpPr>
          <p:nvPr>
            <p:ph type="title"/>
          </p:nvPr>
        </p:nvSpPr>
        <p:spPr>
          <a:prstGeom prst="rect">
            <a:avLst/>
          </a:prstGeom>
        </p:spPr>
        <p:txBody>
          <a:bodyPr/>
          <a:lstStyle/>
          <a:p>
            <a:r>
              <a:t>Optimizations</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 name="Basic Block Based BTB"/>
          <p:cNvSpPr txBox="1">
            <a:spLocks noGrp="1"/>
          </p:cNvSpPr>
          <p:nvPr>
            <p:ph type="title"/>
          </p:nvPr>
        </p:nvSpPr>
        <p:spPr>
          <a:prstGeom prst="rect">
            <a:avLst/>
          </a:prstGeom>
        </p:spPr>
        <p:txBody>
          <a:bodyPr/>
          <a:lstStyle/>
          <a:p>
            <a:r>
              <a:t>Basic Block Based BTB</a:t>
            </a:r>
          </a:p>
        </p:txBody>
      </p:sp>
      <p:pic>
        <p:nvPicPr>
          <p:cNvPr id="319" name="FDIP gem5 workshop.drawio.pdf" descr="FDIP gem5 workshop.drawio.pdf"/>
          <p:cNvPicPr>
            <a:picLocks noChangeAspect="1"/>
          </p:cNvPicPr>
          <p:nvPr/>
        </p:nvPicPr>
        <p:blipFill>
          <a:blip r:embed="rId2"/>
          <a:stretch>
            <a:fillRect/>
          </a:stretch>
        </p:blipFill>
        <p:spPr>
          <a:xfrm>
            <a:off x="4593344" y="2820479"/>
            <a:ext cx="13921057" cy="3729704"/>
          </a:xfrm>
          <a:prstGeom prst="rect">
            <a:avLst/>
          </a:prstGeom>
          <a:ln w="12700">
            <a:miter lim="400000"/>
          </a:ln>
        </p:spPr>
      </p:pic>
      <p:sp>
        <p:nvSpPr>
          <p:cNvPr id="320" name="Line"/>
          <p:cNvSpPr/>
          <p:nvPr/>
        </p:nvSpPr>
        <p:spPr>
          <a:xfrm flipV="1">
            <a:off x="10750094" y="7122504"/>
            <a:ext cx="1" cy="6154638"/>
          </a:xfrm>
          <a:prstGeom prst="line">
            <a:avLst/>
          </a:prstGeom>
          <a:ln w="38100">
            <a:solidFill>
              <a:srgbClr val="000000"/>
            </a:solidFill>
            <a:custDash>
              <a:ds d="200000" sp="200000"/>
            </a:custDash>
            <a:miter lim="400000"/>
          </a:ln>
        </p:spPr>
        <p:txBody>
          <a:bodyPr lIns="50800" tIns="50800" rIns="50800" bIns="50800" anchor="ctr"/>
          <a:lstStyle/>
          <a:p>
            <a:endParaRPr/>
          </a:p>
        </p:txBody>
      </p:sp>
      <p:graphicFrame>
        <p:nvGraphicFramePr>
          <p:cNvPr id="321" name="Table 1"/>
          <p:cNvGraphicFramePr/>
          <p:nvPr/>
        </p:nvGraphicFramePr>
        <p:xfrm>
          <a:off x="4090662" y="8244606"/>
          <a:ext cx="5568337" cy="2992296"/>
        </p:xfrm>
        <a:graphic>
          <a:graphicData uri="http://schemas.openxmlformats.org/drawingml/2006/table">
            <a:tbl>
              <a:tblPr firstRow="1" firstCol="1">
                <a:tableStyleId>{4C3C2611-4C71-4FC5-86AE-919BDF0F9419}</a:tableStyleId>
              </a:tblPr>
              <a:tblGrid>
                <a:gridCol w="1934718">
                  <a:extLst>
                    <a:ext uri="{9D8B030D-6E8A-4147-A177-3AD203B41FA5}">
                      <a16:colId xmlns:a16="http://schemas.microsoft.com/office/drawing/2014/main" val="20000"/>
                    </a:ext>
                  </a:extLst>
                </a:gridCol>
                <a:gridCol w="3620916">
                  <a:extLst>
                    <a:ext uri="{9D8B030D-6E8A-4147-A177-3AD203B41FA5}">
                      <a16:colId xmlns:a16="http://schemas.microsoft.com/office/drawing/2014/main" val="20001"/>
                    </a:ext>
                  </a:extLst>
                </a:gridCol>
              </a:tblGrid>
              <a:tr h="595918">
                <a:tc>
                  <a:txBody>
                    <a:bodyPr/>
                    <a:lstStyle/>
                    <a:p>
                      <a:pPr defTabSz="914400">
                        <a:tabLst>
                          <a:tab pos="1663700" algn="l"/>
                        </a:tabLst>
                        <a:defRPr b="0"/>
                      </a:pPr>
                      <a:r>
                        <a:rPr sz="3200" b="1"/>
                        <a:t>Index</a:t>
                      </a:r>
                    </a:p>
                  </a:txBody>
                  <a:tcPr marL="50800" marR="50800" marT="50800" marB="50800" anchor="ctr" horzOverflow="overflow">
                    <a:lnL w="38100">
                      <a:solidFill>
                        <a:srgbClr val="000000"/>
                      </a:solidFill>
                      <a:miter lim="400000"/>
                    </a:lnL>
                    <a:lnR w="38100">
                      <a:solidFill>
                        <a:srgbClr val="000000"/>
                      </a:solidFill>
                      <a:miter lim="400000"/>
                    </a:lnR>
                    <a:lnT w="38100">
                      <a:solidFill>
                        <a:srgbClr val="000000"/>
                      </a:solidFill>
                      <a:miter lim="400000"/>
                    </a:lnT>
                    <a:solidFill>
                      <a:srgbClr val="D5D5D5"/>
                    </a:solidFill>
                  </a:tcPr>
                </a:tc>
                <a:tc>
                  <a:txBody>
                    <a:bodyPr/>
                    <a:lstStyle/>
                    <a:p>
                      <a:pPr defTabSz="914400">
                        <a:tabLst>
                          <a:tab pos="1663700" algn="l"/>
                        </a:tabLst>
                        <a:defRPr b="0"/>
                      </a:pPr>
                      <a:r>
                        <a:rPr sz="3200" b="1"/>
                        <a:t>Traget</a:t>
                      </a:r>
                    </a:p>
                  </a:txBody>
                  <a:tcPr marL="50800" marR="50800" marT="50800" marB="50800" anchor="ctr" horzOverflow="overflow">
                    <a:lnL w="38100">
                      <a:solidFill>
                        <a:srgbClr val="000000"/>
                      </a:solidFill>
                      <a:miter lim="400000"/>
                    </a:lnL>
                    <a:lnR w="38100">
                      <a:solidFill>
                        <a:srgbClr val="000000"/>
                      </a:solidFill>
                      <a:miter lim="400000"/>
                    </a:lnR>
                    <a:lnT w="38100">
                      <a:solidFill>
                        <a:srgbClr val="000000"/>
                      </a:solidFill>
                      <a:miter lim="400000"/>
                    </a:lnT>
                    <a:solidFill>
                      <a:srgbClr val="D5D5D5"/>
                    </a:solidFill>
                  </a:tcPr>
                </a:tc>
                <a:extLst>
                  <a:ext uri="{0D108BD9-81ED-4DB2-BD59-A6C34878D82A}">
                    <a16:rowId xmlns:a16="http://schemas.microsoft.com/office/drawing/2014/main" val="10000"/>
                  </a:ext>
                </a:extLst>
              </a:tr>
              <a:tr h="595918">
                <a:tc>
                  <a:txBody>
                    <a:bodyPr/>
                    <a:lstStyle/>
                    <a:p>
                      <a:pPr defTabSz="914400">
                        <a:tabLst>
                          <a:tab pos="1663700" algn="l"/>
                        </a:tabLst>
                        <a:defRPr b="0"/>
                      </a:pPr>
                      <a:r>
                        <a:rPr sz="3200"/>
                        <a:t>br1</a:t>
                      </a:r>
                    </a:p>
                  </a:txBody>
                  <a:tcPr marL="50800" marR="50800" marT="50800" marB="50800" anchor="ctr" horzOverflow="overflow">
                    <a:lnL w="38100">
                      <a:solidFill>
                        <a:srgbClr val="000000"/>
                      </a:solidFill>
                      <a:miter lim="400000"/>
                    </a:lnL>
                    <a:lnB w="38100">
                      <a:solidFill>
                        <a:srgbClr val="000000"/>
                      </a:solidFill>
                      <a:miter lim="400000"/>
                    </a:lnB>
                  </a:tcPr>
                </a:tc>
                <a:tc>
                  <a:txBody>
                    <a:bodyPr/>
                    <a:lstStyle/>
                    <a:p>
                      <a:pPr defTabSz="914400"/>
                      <a:r>
                        <a:rPr sz="3200"/>
                        <a:t>target1</a:t>
                      </a:r>
                    </a:p>
                  </a:txBody>
                  <a:tcPr marL="50800" marR="50800" marT="50800" marB="50800" anchor="ctr" horzOverflow="overflow">
                    <a:lnR w="38100">
                      <a:solidFill>
                        <a:srgbClr val="000000"/>
                      </a:solidFill>
                      <a:miter lim="400000"/>
                    </a:lnR>
                    <a:lnB w="38100">
                      <a:solidFill>
                        <a:srgbClr val="000000"/>
                      </a:solidFill>
                      <a:miter lim="400000"/>
                    </a:lnB>
                  </a:tcPr>
                </a:tc>
                <a:extLst>
                  <a:ext uri="{0D108BD9-81ED-4DB2-BD59-A6C34878D82A}">
                    <a16:rowId xmlns:a16="http://schemas.microsoft.com/office/drawing/2014/main" val="10001"/>
                  </a:ext>
                </a:extLst>
              </a:tr>
              <a:tr h="595918">
                <a:tc>
                  <a:txBody>
                    <a:bodyPr/>
                    <a:lstStyle/>
                    <a:p>
                      <a:pPr defTabSz="914400">
                        <a:tabLst>
                          <a:tab pos="1663700" algn="l"/>
                        </a:tabLst>
                        <a:defRPr b="0"/>
                      </a:pPr>
                      <a:r>
                        <a:rPr sz="3200"/>
                        <a:t>br2</a:t>
                      </a:r>
                    </a:p>
                  </a:txBody>
                  <a:tcPr marL="50800" marR="50800" marT="50800" marB="50800" anchor="ctr" horzOverflow="overflow">
                    <a:lnL w="38100">
                      <a:solidFill>
                        <a:srgbClr val="000000"/>
                      </a:solidFill>
                      <a:miter lim="400000"/>
                    </a:lnL>
                    <a:lnT w="38100">
                      <a:solidFill>
                        <a:srgbClr val="000000"/>
                      </a:solidFill>
                      <a:miter lim="400000"/>
                    </a:lnT>
                    <a:lnB w="38100">
                      <a:solidFill>
                        <a:srgbClr val="000000"/>
                      </a:solidFill>
                      <a:miter lim="400000"/>
                    </a:lnB>
                  </a:tcPr>
                </a:tc>
                <a:tc>
                  <a:txBody>
                    <a:bodyPr/>
                    <a:lstStyle/>
                    <a:p>
                      <a:pPr defTabSz="914400"/>
                      <a:r>
                        <a:rPr sz="3200"/>
                        <a:t>target2</a:t>
                      </a:r>
                    </a:p>
                  </a:txBody>
                  <a:tcPr marL="50800" marR="50800" marT="50800" marB="50800" anchor="ctr" horzOverflow="overflow">
                    <a:lnR w="38100">
                      <a:solidFill>
                        <a:srgbClr val="000000"/>
                      </a:solidFill>
                      <a:miter lim="400000"/>
                    </a:lnR>
                    <a:lnT w="38100">
                      <a:solidFill>
                        <a:srgbClr val="000000"/>
                      </a:solidFill>
                      <a:miter lim="400000"/>
                    </a:lnT>
                    <a:lnB w="38100">
                      <a:solidFill>
                        <a:srgbClr val="000000"/>
                      </a:solidFill>
                      <a:miter lim="400000"/>
                    </a:lnB>
                  </a:tcPr>
                </a:tc>
                <a:extLst>
                  <a:ext uri="{0D108BD9-81ED-4DB2-BD59-A6C34878D82A}">
                    <a16:rowId xmlns:a16="http://schemas.microsoft.com/office/drawing/2014/main" val="10002"/>
                  </a:ext>
                </a:extLst>
              </a:tr>
              <a:tr h="595918">
                <a:tc>
                  <a:txBody>
                    <a:bodyPr/>
                    <a:lstStyle/>
                    <a:p>
                      <a:pPr defTabSz="914400">
                        <a:tabLst>
                          <a:tab pos="1663700" algn="l"/>
                        </a:tabLst>
                        <a:defRPr b="0"/>
                      </a:pPr>
                      <a:r>
                        <a:rPr sz="3200"/>
                        <a:t>br3</a:t>
                      </a:r>
                    </a:p>
                  </a:txBody>
                  <a:tcPr marL="50800" marR="50800" marT="50800" marB="50800" anchor="ctr" horzOverflow="overflow">
                    <a:lnL w="38100">
                      <a:solidFill>
                        <a:srgbClr val="000000"/>
                      </a:solidFill>
                      <a:miter lim="400000"/>
                    </a:lnL>
                    <a:lnT w="38100">
                      <a:solidFill>
                        <a:srgbClr val="000000"/>
                      </a:solidFill>
                      <a:miter lim="400000"/>
                    </a:lnT>
                    <a:lnB w="38100">
                      <a:solidFill>
                        <a:srgbClr val="000000"/>
                      </a:solidFill>
                      <a:miter lim="400000"/>
                    </a:lnB>
                  </a:tcPr>
                </a:tc>
                <a:tc>
                  <a:txBody>
                    <a:bodyPr/>
                    <a:lstStyle/>
                    <a:p>
                      <a:pPr defTabSz="914400"/>
                      <a:r>
                        <a:rPr sz="3200"/>
                        <a:t>Target3</a:t>
                      </a:r>
                    </a:p>
                  </a:txBody>
                  <a:tcPr marL="50800" marR="50800" marT="50800" marB="50800" anchor="ctr" horzOverflow="overflow">
                    <a:lnR w="38100">
                      <a:solidFill>
                        <a:srgbClr val="000000"/>
                      </a:solidFill>
                      <a:miter lim="400000"/>
                    </a:lnR>
                    <a:lnT w="38100">
                      <a:solidFill>
                        <a:srgbClr val="000000"/>
                      </a:solidFill>
                      <a:miter lim="400000"/>
                    </a:lnT>
                    <a:lnB w="38100">
                      <a:solidFill>
                        <a:srgbClr val="000000"/>
                      </a:solidFill>
                      <a:miter lim="400000"/>
                    </a:lnB>
                  </a:tcPr>
                </a:tc>
                <a:extLst>
                  <a:ext uri="{0D108BD9-81ED-4DB2-BD59-A6C34878D82A}">
                    <a16:rowId xmlns:a16="http://schemas.microsoft.com/office/drawing/2014/main" val="10003"/>
                  </a:ext>
                </a:extLst>
              </a:tr>
              <a:tr h="595918">
                <a:tc>
                  <a:txBody>
                    <a:bodyPr/>
                    <a:lstStyle/>
                    <a:p>
                      <a:pPr defTabSz="914400">
                        <a:tabLst>
                          <a:tab pos="1663700" algn="l"/>
                        </a:tabLst>
                        <a:defRPr sz="3200"/>
                      </a:pPr>
                      <a:endParaRPr/>
                    </a:p>
                  </a:txBody>
                  <a:tcPr marL="50800" marR="50800" marT="50800" marB="50800" anchor="ctr" horzOverflow="overflow">
                    <a:lnL w="38100">
                      <a:solidFill>
                        <a:srgbClr val="000000"/>
                      </a:solidFill>
                      <a:miter lim="400000"/>
                    </a:lnL>
                    <a:lnT w="38100">
                      <a:solidFill>
                        <a:srgbClr val="000000"/>
                      </a:solidFill>
                      <a:miter lim="400000"/>
                    </a:lnT>
                    <a:lnB w="38100">
                      <a:solidFill>
                        <a:srgbClr val="000000"/>
                      </a:solidFill>
                      <a:miter lim="400000"/>
                    </a:lnB>
                  </a:tcPr>
                </a:tc>
                <a:tc>
                  <a:txBody>
                    <a:bodyPr/>
                    <a:lstStyle/>
                    <a:p>
                      <a:pPr defTabSz="914400">
                        <a:defRPr sz="3200"/>
                      </a:pPr>
                      <a:endParaRPr/>
                    </a:p>
                  </a:txBody>
                  <a:tcPr marL="50800" marR="50800" marT="50800" marB="50800" anchor="ctr" horzOverflow="overflow">
                    <a:lnR w="38100">
                      <a:solidFill>
                        <a:srgbClr val="000000"/>
                      </a:solidFill>
                      <a:miter lim="400000"/>
                    </a:lnR>
                    <a:lnT w="38100">
                      <a:solidFill>
                        <a:srgbClr val="000000"/>
                      </a:solidFill>
                      <a:miter lim="400000"/>
                    </a:lnT>
                    <a:lnB w="38100">
                      <a:solidFill>
                        <a:srgbClr val="000000"/>
                      </a:solidFill>
                      <a:miter lim="400000"/>
                    </a:lnB>
                  </a:tcPr>
                </a:tc>
                <a:extLst>
                  <a:ext uri="{0D108BD9-81ED-4DB2-BD59-A6C34878D82A}">
                    <a16:rowId xmlns:a16="http://schemas.microsoft.com/office/drawing/2014/main" val="10004"/>
                  </a:ext>
                </a:extLst>
              </a:tr>
            </a:tbl>
          </a:graphicData>
        </a:graphic>
      </p:graphicFrame>
      <p:sp>
        <p:nvSpPr>
          <p:cNvPr id="322" name="PC based BTB"/>
          <p:cNvSpPr txBox="1"/>
          <p:nvPr/>
        </p:nvSpPr>
        <p:spPr>
          <a:xfrm>
            <a:off x="5213250" y="11945421"/>
            <a:ext cx="2303527" cy="4987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2600">
                <a:solidFill>
                  <a:srgbClr val="000000"/>
                </a:solidFill>
              </a:defRPr>
            </a:lvl1pPr>
          </a:lstStyle>
          <a:p>
            <a:r>
              <a:t>PC based BTB</a:t>
            </a:r>
          </a:p>
        </p:txBody>
      </p:sp>
      <p:graphicFrame>
        <p:nvGraphicFramePr>
          <p:cNvPr id="323" name="Table 1-1"/>
          <p:cNvGraphicFramePr/>
          <p:nvPr/>
        </p:nvGraphicFramePr>
        <p:xfrm>
          <a:off x="11834840" y="8230936"/>
          <a:ext cx="7957424" cy="3017695"/>
        </p:xfrm>
        <a:graphic>
          <a:graphicData uri="http://schemas.openxmlformats.org/drawingml/2006/table">
            <a:tbl>
              <a:tblPr firstRow="1" firstCol="1">
                <a:tableStyleId>{4C3C2611-4C71-4FC5-86AE-919BDF0F9419}</a:tableStyleId>
              </a:tblPr>
              <a:tblGrid>
                <a:gridCol w="2508315">
                  <a:extLst>
                    <a:ext uri="{9D8B030D-6E8A-4147-A177-3AD203B41FA5}">
                      <a16:colId xmlns:a16="http://schemas.microsoft.com/office/drawing/2014/main" val="20000"/>
                    </a:ext>
                  </a:extLst>
                </a:gridCol>
                <a:gridCol w="2407271">
                  <a:extLst>
                    <a:ext uri="{9D8B030D-6E8A-4147-A177-3AD203B41FA5}">
                      <a16:colId xmlns:a16="http://schemas.microsoft.com/office/drawing/2014/main" val="20001"/>
                    </a:ext>
                  </a:extLst>
                </a:gridCol>
                <a:gridCol w="2266654">
                  <a:extLst>
                    <a:ext uri="{9D8B030D-6E8A-4147-A177-3AD203B41FA5}">
                      <a16:colId xmlns:a16="http://schemas.microsoft.com/office/drawing/2014/main" val="20002"/>
                    </a:ext>
                  </a:extLst>
                </a:gridCol>
              </a:tblGrid>
              <a:tr h="595918">
                <a:tc>
                  <a:txBody>
                    <a:bodyPr/>
                    <a:lstStyle/>
                    <a:p>
                      <a:pPr defTabSz="914400">
                        <a:tabLst>
                          <a:tab pos="1663700" algn="l"/>
                        </a:tabLst>
                        <a:defRPr b="0"/>
                      </a:pPr>
                      <a:r>
                        <a:rPr sz="3200" b="1"/>
                        <a:t>Index</a:t>
                      </a:r>
                    </a:p>
                  </a:txBody>
                  <a:tcPr marL="50800" marR="50800" marT="50800" marB="50800" anchor="ctr" horzOverflow="overflow">
                    <a:lnL w="38100">
                      <a:solidFill>
                        <a:srgbClr val="000000"/>
                      </a:solidFill>
                      <a:miter lim="400000"/>
                    </a:lnL>
                    <a:lnR w="38100">
                      <a:solidFill>
                        <a:srgbClr val="000000"/>
                      </a:solidFill>
                      <a:miter lim="400000"/>
                    </a:lnR>
                    <a:lnT w="38100">
                      <a:solidFill>
                        <a:srgbClr val="000000"/>
                      </a:solidFill>
                      <a:miter lim="400000"/>
                    </a:lnT>
                    <a:solidFill>
                      <a:srgbClr val="D5D5D5"/>
                    </a:solidFill>
                  </a:tcPr>
                </a:tc>
                <a:tc>
                  <a:txBody>
                    <a:bodyPr/>
                    <a:lstStyle/>
                    <a:p>
                      <a:pPr defTabSz="914400">
                        <a:tabLst>
                          <a:tab pos="1663700" algn="l"/>
                        </a:tabLst>
                        <a:defRPr b="0"/>
                      </a:pPr>
                      <a:r>
                        <a:rPr sz="3200" b="1"/>
                        <a:t>Target</a:t>
                      </a:r>
                    </a:p>
                  </a:txBody>
                  <a:tcPr marL="50800" marR="50800" marT="50800" marB="50800" anchor="ctr" horzOverflow="overflow">
                    <a:lnL w="38100">
                      <a:solidFill>
                        <a:srgbClr val="000000"/>
                      </a:solidFill>
                      <a:miter lim="400000"/>
                    </a:lnL>
                    <a:lnR w="38100">
                      <a:solidFill>
                        <a:srgbClr val="000000"/>
                      </a:solidFill>
                      <a:miter lim="400000"/>
                    </a:lnR>
                    <a:lnT w="38100">
                      <a:solidFill>
                        <a:srgbClr val="000000"/>
                      </a:solidFill>
                      <a:miter lim="400000"/>
                    </a:lnT>
                    <a:solidFill>
                      <a:srgbClr val="D5D5D5"/>
                    </a:solidFill>
                  </a:tcPr>
                </a:tc>
                <a:tc>
                  <a:txBody>
                    <a:bodyPr/>
                    <a:lstStyle/>
                    <a:p>
                      <a:pPr defTabSz="914400">
                        <a:tabLst>
                          <a:tab pos="1663700" algn="l"/>
                        </a:tabLst>
                        <a:defRPr b="0"/>
                      </a:pPr>
                      <a:r>
                        <a:rPr sz="3200" b="1"/>
                        <a:t>Branch</a:t>
                      </a:r>
                    </a:p>
                  </a:txBody>
                  <a:tcPr marL="50800" marR="50800" marT="50800" marB="50800" anchor="ctr" horzOverflow="overflow">
                    <a:lnL w="38100">
                      <a:solidFill>
                        <a:srgbClr val="000000"/>
                      </a:solidFill>
                      <a:miter lim="400000"/>
                    </a:lnL>
                    <a:lnR w="38100">
                      <a:solidFill>
                        <a:srgbClr val="000000"/>
                      </a:solidFill>
                      <a:miter lim="400000"/>
                    </a:lnR>
                    <a:lnT w="38100">
                      <a:solidFill>
                        <a:srgbClr val="000000"/>
                      </a:solidFill>
                      <a:miter lim="400000"/>
                    </a:lnT>
                    <a:solidFill>
                      <a:srgbClr val="D5D5D5"/>
                    </a:solidFill>
                  </a:tcPr>
                </a:tc>
                <a:extLst>
                  <a:ext uri="{0D108BD9-81ED-4DB2-BD59-A6C34878D82A}">
                    <a16:rowId xmlns:a16="http://schemas.microsoft.com/office/drawing/2014/main" val="10000"/>
                  </a:ext>
                </a:extLst>
              </a:tr>
              <a:tr h="595918">
                <a:tc>
                  <a:txBody>
                    <a:bodyPr/>
                    <a:lstStyle/>
                    <a:p>
                      <a:pPr defTabSz="914400">
                        <a:tabLst>
                          <a:tab pos="1663700" algn="l"/>
                        </a:tabLst>
                        <a:defRPr b="0"/>
                      </a:pPr>
                      <a:r>
                        <a:rPr sz="3200"/>
                        <a:t>target1</a:t>
                      </a:r>
                    </a:p>
                  </a:txBody>
                  <a:tcPr marL="50800" marR="50800" marT="50800" marB="50800" anchor="ctr" horzOverflow="overflow">
                    <a:lnL w="38100">
                      <a:solidFill>
                        <a:srgbClr val="000000"/>
                      </a:solidFill>
                      <a:miter lim="400000"/>
                    </a:lnL>
                    <a:lnB w="38100">
                      <a:solidFill>
                        <a:srgbClr val="000000"/>
                      </a:solidFill>
                      <a:miter lim="400000"/>
                    </a:lnB>
                  </a:tcPr>
                </a:tc>
                <a:tc>
                  <a:txBody>
                    <a:bodyPr/>
                    <a:lstStyle/>
                    <a:p>
                      <a:pPr defTabSz="914400"/>
                      <a:r>
                        <a:rPr sz="3200"/>
                        <a:t>target2</a:t>
                      </a:r>
                    </a:p>
                  </a:txBody>
                  <a:tcPr marL="50800" marR="50800" marT="50800" marB="50800" anchor="ctr" horzOverflow="overflow">
                    <a:lnR w="38100">
                      <a:solidFill>
                        <a:srgbClr val="000000"/>
                      </a:solidFill>
                      <a:miter lim="400000"/>
                    </a:lnR>
                    <a:lnB w="38100">
                      <a:solidFill>
                        <a:srgbClr val="000000"/>
                      </a:solidFill>
                      <a:miter lim="400000"/>
                    </a:lnB>
                  </a:tcPr>
                </a:tc>
                <a:tc>
                  <a:txBody>
                    <a:bodyPr/>
                    <a:lstStyle/>
                    <a:p>
                      <a:pPr defTabSz="914400"/>
                      <a:r>
                        <a:rPr sz="3200"/>
                        <a:t>br2</a:t>
                      </a:r>
                    </a:p>
                  </a:txBody>
                  <a:tcPr marL="50800" marR="50800" marT="50800" marB="50800" anchor="ctr" horzOverflow="overflow">
                    <a:lnL w="38100">
                      <a:solidFill>
                        <a:srgbClr val="000000"/>
                      </a:solidFill>
                      <a:miter lim="400000"/>
                    </a:lnL>
                    <a:lnR w="38100">
                      <a:solidFill>
                        <a:srgbClr val="000000"/>
                      </a:solidFill>
                      <a:miter lim="400000"/>
                    </a:lnR>
                    <a:lnB w="38100">
                      <a:solidFill>
                        <a:srgbClr val="000000"/>
                      </a:solidFill>
                      <a:miter lim="400000"/>
                    </a:lnB>
                  </a:tcPr>
                </a:tc>
                <a:extLst>
                  <a:ext uri="{0D108BD9-81ED-4DB2-BD59-A6C34878D82A}">
                    <a16:rowId xmlns:a16="http://schemas.microsoft.com/office/drawing/2014/main" val="10001"/>
                  </a:ext>
                </a:extLst>
              </a:tr>
              <a:tr h="595918">
                <a:tc>
                  <a:txBody>
                    <a:bodyPr/>
                    <a:lstStyle/>
                    <a:p>
                      <a:pPr defTabSz="914400">
                        <a:tabLst>
                          <a:tab pos="1663700" algn="l"/>
                        </a:tabLst>
                        <a:defRPr b="0"/>
                      </a:pPr>
                      <a:r>
                        <a:rPr sz="3200"/>
                        <a:t>target2</a:t>
                      </a:r>
                    </a:p>
                  </a:txBody>
                  <a:tcPr marL="50800" marR="50800" marT="50800" marB="50800" anchor="ctr" horzOverflow="overflow">
                    <a:lnL w="38100">
                      <a:solidFill>
                        <a:srgbClr val="000000"/>
                      </a:solidFill>
                      <a:miter lim="400000"/>
                    </a:lnL>
                    <a:lnT w="38100">
                      <a:solidFill>
                        <a:srgbClr val="000000"/>
                      </a:solidFill>
                      <a:miter lim="400000"/>
                    </a:lnT>
                    <a:lnB w="38100">
                      <a:solidFill>
                        <a:srgbClr val="000000"/>
                      </a:solidFill>
                      <a:miter lim="400000"/>
                    </a:lnB>
                  </a:tcPr>
                </a:tc>
                <a:tc>
                  <a:txBody>
                    <a:bodyPr/>
                    <a:lstStyle/>
                    <a:p>
                      <a:pPr defTabSz="914400"/>
                      <a:r>
                        <a:rPr sz="3200"/>
                        <a:t>target3</a:t>
                      </a:r>
                    </a:p>
                  </a:txBody>
                  <a:tcPr marL="50800" marR="50800" marT="50800" marB="50800" anchor="ctr" horzOverflow="overflow">
                    <a:lnR w="38100">
                      <a:solidFill>
                        <a:srgbClr val="000000"/>
                      </a:solidFill>
                      <a:miter lim="400000"/>
                    </a:lnR>
                    <a:lnT w="38100">
                      <a:solidFill>
                        <a:srgbClr val="000000"/>
                      </a:solidFill>
                      <a:miter lim="400000"/>
                    </a:lnT>
                    <a:lnB w="38100">
                      <a:solidFill>
                        <a:srgbClr val="000000"/>
                      </a:solidFill>
                      <a:miter lim="400000"/>
                    </a:lnB>
                  </a:tcPr>
                </a:tc>
                <a:tc>
                  <a:txBody>
                    <a:bodyPr/>
                    <a:lstStyle/>
                    <a:p>
                      <a:pPr defTabSz="914400"/>
                      <a:r>
                        <a:rPr sz="3200"/>
                        <a:t>br3</a:t>
                      </a:r>
                    </a:p>
                  </a:txBody>
                  <a:tcPr marL="50800" marR="50800" marT="50800" marB="50800" anchor="ctr" horzOverflow="overflow">
                    <a:lnL w="38100">
                      <a:solidFill>
                        <a:srgbClr val="000000"/>
                      </a:solidFill>
                      <a:miter lim="400000"/>
                    </a:lnL>
                    <a:lnR w="38100">
                      <a:solidFill>
                        <a:srgbClr val="000000"/>
                      </a:solidFill>
                      <a:miter lim="400000"/>
                    </a:lnR>
                    <a:lnT w="38100">
                      <a:solidFill>
                        <a:srgbClr val="000000"/>
                      </a:solidFill>
                      <a:miter lim="400000"/>
                    </a:lnT>
                    <a:lnB w="38100">
                      <a:solidFill>
                        <a:srgbClr val="000000"/>
                      </a:solidFill>
                      <a:miter lim="400000"/>
                    </a:lnB>
                  </a:tcPr>
                </a:tc>
                <a:extLst>
                  <a:ext uri="{0D108BD9-81ED-4DB2-BD59-A6C34878D82A}">
                    <a16:rowId xmlns:a16="http://schemas.microsoft.com/office/drawing/2014/main" val="10002"/>
                  </a:ext>
                </a:extLst>
              </a:tr>
              <a:tr h="595918">
                <a:tc>
                  <a:txBody>
                    <a:bodyPr/>
                    <a:lstStyle/>
                    <a:p>
                      <a:pPr defTabSz="914400">
                        <a:tabLst>
                          <a:tab pos="1663700" algn="l"/>
                        </a:tabLst>
                        <a:defRPr sz="3200" b="0"/>
                      </a:pPr>
                      <a:endParaRPr/>
                    </a:p>
                  </a:txBody>
                  <a:tcPr marL="50800" marR="50800" marT="50800" marB="50800" anchor="ctr" horzOverflow="overflow">
                    <a:lnL w="38100">
                      <a:solidFill>
                        <a:srgbClr val="000000"/>
                      </a:solidFill>
                      <a:miter lim="400000"/>
                    </a:lnL>
                    <a:lnT w="38100">
                      <a:solidFill>
                        <a:srgbClr val="000000"/>
                      </a:solidFill>
                      <a:miter lim="400000"/>
                    </a:lnT>
                    <a:lnB w="38100">
                      <a:solidFill>
                        <a:srgbClr val="000000"/>
                      </a:solidFill>
                      <a:miter lim="400000"/>
                    </a:lnB>
                  </a:tcPr>
                </a:tc>
                <a:tc>
                  <a:txBody>
                    <a:bodyPr/>
                    <a:lstStyle/>
                    <a:p>
                      <a:pPr defTabSz="914400">
                        <a:defRPr sz="3200"/>
                      </a:pPr>
                      <a:endParaRPr/>
                    </a:p>
                  </a:txBody>
                  <a:tcPr marL="50800" marR="50800" marT="50800" marB="50800" anchor="ctr" horzOverflow="overflow">
                    <a:lnR w="38100">
                      <a:solidFill>
                        <a:srgbClr val="000000"/>
                      </a:solidFill>
                      <a:miter lim="400000"/>
                    </a:lnR>
                    <a:lnT w="38100">
                      <a:solidFill>
                        <a:srgbClr val="000000"/>
                      </a:solidFill>
                      <a:miter lim="400000"/>
                    </a:lnT>
                    <a:lnB w="38100">
                      <a:solidFill>
                        <a:srgbClr val="000000"/>
                      </a:solidFill>
                      <a:miter lim="400000"/>
                    </a:lnB>
                  </a:tcPr>
                </a:tc>
                <a:tc>
                  <a:txBody>
                    <a:bodyPr/>
                    <a:lstStyle/>
                    <a:p>
                      <a:pPr defTabSz="914400">
                        <a:defRPr sz="3200"/>
                      </a:pPr>
                      <a:endParaRPr/>
                    </a:p>
                  </a:txBody>
                  <a:tcPr marL="50800" marR="50800" marT="50800" marB="50800" anchor="ctr" horzOverflow="overflow">
                    <a:lnL w="38100">
                      <a:solidFill>
                        <a:srgbClr val="000000"/>
                      </a:solidFill>
                      <a:miter lim="400000"/>
                    </a:lnL>
                    <a:lnR w="38100">
                      <a:solidFill>
                        <a:srgbClr val="000000"/>
                      </a:solidFill>
                      <a:miter lim="400000"/>
                    </a:lnR>
                    <a:lnT w="38100">
                      <a:solidFill>
                        <a:srgbClr val="000000"/>
                      </a:solidFill>
                      <a:miter lim="400000"/>
                    </a:lnT>
                    <a:lnB w="38100">
                      <a:solidFill>
                        <a:srgbClr val="000000"/>
                      </a:solidFill>
                      <a:miter lim="400000"/>
                    </a:lnB>
                  </a:tcPr>
                </a:tc>
                <a:extLst>
                  <a:ext uri="{0D108BD9-81ED-4DB2-BD59-A6C34878D82A}">
                    <a16:rowId xmlns:a16="http://schemas.microsoft.com/office/drawing/2014/main" val="10003"/>
                  </a:ext>
                </a:extLst>
              </a:tr>
              <a:tr h="595918">
                <a:tc>
                  <a:txBody>
                    <a:bodyPr/>
                    <a:lstStyle/>
                    <a:p>
                      <a:pPr defTabSz="914400">
                        <a:tabLst>
                          <a:tab pos="1663700" algn="l"/>
                        </a:tabLst>
                        <a:defRPr sz="3200"/>
                      </a:pPr>
                      <a:endParaRPr/>
                    </a:p>
                  </a:txBody>
                  <a:tcPr marL="50800" marR="50800" marT="50800" marB="50800" anchor="ctr" horzOverflow="overflow">
                    <a:lnL w="38100">
                      <a:solidFill>
                        <a:srgbClr val="000000"/>
                      </a:solidFill>
                      <a:miter lim="400000"/>
                    </a:lnL>
                    <a:lnT w="38100">
                      <a:solidFill>
                        <a:srgbClr val="000000"/>
                      </a:solidFill>
                      <a:miter lim="400000"/>
                    </a:lnT>
                    <a:lnB w="38100">
                      <a:solidFill>
                        <a:srgbClr val="000000"/>
                      </a:solidFill>
                      <a:miter lim="400000"/>
                    </a:lnB>
                  </a:tcPr>
                </a:tc>
                <a:tc>
                  <a:txBody>
                    <a:bodyPr/>
                    <a:lstStyle/>
                    <a:p>
                      <a:pPr defTabSz="914400">
                        <a:defRPr sz="3200"/>
                      </a:pPr>
                      <a:endParaRPr/>
                    </a:p>
                  </a:txBody>
                  <a:tcPr marL="50800" marR="50800" marT="50800" marB="50800" anchor="ctr" horzOverflow="overflow">
                    <a:lnR w="38100">
                      <a:solidFill>
                        <a:srgbClr val="000000"/>
                      </a:solidFill>
                      <a:miter lim="400000"/>
                    </a:lnR>
                    <a:lnT w="38100">
                      <a:solidFill>
                        <a:srgbClr val="000000"/>
                      </a:solidFill>
                      <a:miter lim="400000"/>
                    </a:lnT>
                    <a:lnB w="38100">
                      <a:solidFill>
                        <a:srgbClr val="000000"/>
                      </a:solidFill>
                      <a:miter lim="400000"/>
                    </a:lnB>
                  </a:tcPr>
                </a:tc>
                <a:tc>
                  <a:txBody>
                    <a:bodyPr/>
                    <a:lstStyle/>
                    <a:p>
                      <a:pPr defTabSz="914400">
                        <a:defRPr sz="3200"/>
                      </a:pPr>
                      <a:endParaRPr/>
                    </a:p>
                  </a:txBody>
                  <a:tcPr marL="50800" marR="50800" marT="50800" marB="50800" anchor="ctr" horzOverflow="overflow">
                    <a:lnL w="38100">
                      <a:solidFill>
                        <a:srgbClr val="000000"/>
                      </a:solidFill>
                      <a:miter lim="400000"/>
                    </a:lnL>
                    <a:lnR w="38100">
                      <a:solidFill>
                        <a:srgbClr val="000000"/>
                      </a:solidFill>
                      <a:miter lim="400000"/>
                    </a:lnR>
                    <a:lnT w="38100">
                      <a:solidFill>
                        <a:srgbClr val="000000"/>
                      </a:solidFill>
                      <a:miter lim="400000"/>
                    </a:lnT>
                    <a:lnB w="38100">
                      <a:solidFill>
                        <a:srgbClr val="000000"/>
                      </a:solidFill>
                      <a:miter lim="400000"/>
                    </a:lnB>
                  </a:tcPr>
                </a:tc>
                <a:extLst>
                  <a:ext uri="{0D108BD9-81ED-4DB2-BD59-A6C34878D82A}">
                    <a16:rowId xmlns:a16="http://schemas.microsoft.com/office/drawing/2014/main" val="10004"/>
                  </a:ext>
                </a:extLst>
              </a:tr>
            </a:tbl>
          </a:graphicData>
        </a:graphic>
      </p:graphicFrame>
      <p:sp>
        <p:nvSpPr>
          <p:cNvPr id="324" name="BBL based BTB"/>
          <p:cNvSpPr txBox="1"/>
          <p:nvPr/>
        </p:nvSpPr>
        <p:spPr>
          <a:xfrm>
            <a:off x="14550944" y="11931751"/>
            <a:ext cx="2487118" cy="49875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2600">
                <a:solidFill>
                  <a:srgbClr val="000000"/>
                </a:solidFill>
              </a:defRPr>
            </a:lvl1pPr>
          </a:lstStyle>
          <a:p>
            <a:r>
              <a:t>BBL based BTB</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 name="Pre-decode And Early Correction"/>
          <p:cNvSpPr txBox="1">
            <a:spLocks noGrp="1"/>
          </p:cNvSpPr>
          <p:nvPr>
            <p:ph type="title"/>
          </p:nvPr>
        </p:nvSpPr>
        <p:spPr>
          <a:prstGeom prst="rect">
            <a:avLst/>
          </a:prstGeom>
        </p:spPr>
        <p:txBody>
          <a:bodyPr/>
          <a:lstStyle/>
          <a:p>
            <a:r>
              <a:t>Pre-decode And Early Correction</a:t>
            </a:r>
          </a:p>
        </p:txBody>
      </p:sp>
      <p:sp>
        <p:nvSpPr>
          <p:cNvPr id="327" name="Slide Subtitle"/>
          <p:cNvSpPr txBox="1">
            <a:spLocks noGrp="1"/>
          </p:cNvSpPr>
          <p:nvPr>
            <p:ph type="body" idx="21"/>
          </p:nvPr>
        </p:nvSpPr>
        <p:spPr>
          <a:prstGeom prst="rect">
            <a:avLst/>
          </a:prstGeom>
        </p:spPr>
        <p:txBody>
          <a:bodyPr/>
          <a:lstStyle/>
          <a:p>
            <a:endParaRPr/>
          </a:p>
        </p:txBody>
      </p:sp>
      <p:sp>
        <p:nvSpPr>
          <p:cNvPr id="328" name="BBL BTB are indexed using beginning of a basic block.…"/>
          <p:cNvSpPr txBox="1">
            <a:spLocks noGrp="1"/>
          </p:cNvSpPr>
          <p:nvPr>
            <p:ph type="body" idx="1"/>
          </p:nvPr>
        </p:nvSpPr>
        <p:spPr>
          <a:prstGeom prst="rect">
            <a:avLst/>
          </a:prstGeom>
        </p:spPr>
        <p:txBody>
          <a:bodyPr/>
          <a:lstStyle/>
          <a:p>
            <a:r>
              <a:t>BBL BTB are indexed using beginning of a basic block.</a:t>
            </a:r>
          </a:p>
          <a:p>
            <a:r>
              <a:t>Beginning of a basic block is identified:</a:t>
            </a:r>
          </a:p>
          <a:p>
            <a:pPr lvl="1"/>
            <a:r>
              <a:t>Using the next instruction following a branch instruction.</a:t>
            </a:r>
          </a:p>
          <a:p>
            <a:r>
              <a:t>Early Correction:</a:t>
            </a:r>
          </a:p>
          <a:p>
            <a:pPr lvl="1"/>
            <a:r>
              <a:t>When an unconditional branch is predicted not taken.</a:t>
            </a:r>
          </a:p>
          <a:p>
            <a:pPr lvl="1"/>
            <a:r>
              <a:t>Flush FTQ and restart by using the pre-decoded target.</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 name="Branch Predictor Changes"/>
          <p:cNvSpPr txBox="1">
            <a:spLocks noGrp="1"/>
          </p:cNvSpPr>
          <p:nvPr>
            <p:ph type="title"/>
          </p:nvPr>
        </p:nvSpPr>
        <p:spPr>
          <a:prstGeom prst="rect">
            <a:avLst/>
          </a:prstGeom>
        </p:spPr>
        <p:txBody>
          <a:bodyPr/>
          <a:lstStyle/>
          <a:p>
            <a:r>
              <a:t>Branch Predictor Changes</a:t>
            </a:r>
          </a:p>
        </p:txBody>
      </p:sp>
      <p:sp>
        <p:nvSpPr>
          <p:cNvPr id="331" name="Slide Subtitle"/>
          <p:cNvSpPr txBox="1">
            <a:spLocks noGrp="1"/>
          </p:cNvSpPr>
          <p:nvPr>
            <p:ph type="body" idx="21"/>
          </p:nvPr>
        </p:nvSpPr>
        <p:spPr>
          <a:prstGeom prst="rect">
            <a:avLst/>
          </a:prstGeom>
        </p:spPr>
        <p:txBody>
          <a:bodyPr/>
          <a:lstStyle/>
          <a:p>
            <a:endParaRPr/>
          </a:p>
        </p:txBody>
      </p:sp>
      <p:sp>
        <p:nvSpPr>
          <p:cNvPr id="332" name="BBL Based Branch Predictor lookup.…"/>
          <p:cNvSpPr txBox="1">
            <a:spLocks noGrp="1"/>
          </p:cNvSpPr>
          <p:nvPr>
            <p:ph type="body" idx="1"/>
          </p:nvPr>
        </p:nvSpPr>
        <p:spPr>
          <a:prstGeom prst="rect">
            <a:avLst/>
          </a:prstGeom>
        </p:spPr>
        <p:txBody>
          <a:bodyPr/>
          <a:lstStyle/>
          <a:p>
            <a:r>
              <a:t>BBL Based Branch Predictor lookup.</a:t>
            </a:r>
          </a:p>
          <a:p>
            <a:r>
              <a:t>Branch Sequence numbers.</a:t>
            </a:r>
          </a:p>
          <a:p>
            <a:r>
              <a:t>ITTAGE indirect predictor support.</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 name="X86 vs ARM"/>
          <p:cNvSpPr txBox="1">
            <a:spLocks noGrp="1"/>
          </p:cNvSpPr>
          <p:nvPr>
            <p:ph type="title"/>
          </p:nvPr>
        </p:nvSpPr>
        <p:spPr>
          <a:prstGeom prst="rect">
            <a:avLst/>
          </a:prstGeom>
        </p:spPr>
        <p:txBody>
          <a:bodyPr/>
          <a:lstStyle/>
          <a:p>
            <a:r>
              <a:t>X86 vs ARM</a:t>
            </a:r>
          </a:p>
        </p:txBody>
      </p:sp>
      <p:sp>
        <p:nvSpPr>
          <p:cNvPr id="335" name="Slide Subtitle"/>
          <p:cNvSpPr txBox="1">
            <a:spLocks noGrp="1"/>
          </p:cNvSpPr>
          <p:nvPr>
            <p:ph type="body" idx="21"/>
          </p:nvPr>
        </p:nvSpPr>
        <p:spPr>
          <a:prstGeom prst="rect">
            <a:avLst/>
          </a:prstGeom>
        </p:spPr>
        <p:txBody>
          <a:bodyPr/>
          <a:lstStyle/>
          <a:p>
            <a:endParaRPr/>
          </a:p>
        </p:txBody>
      </p:sp>
      <p:sp>
        <p:nvSpPr>
          <p:cNvPr id="336" name="X86:…"/>
          <p:cNvSpPr txBox="1">
            <a:spLocks noGrp="1"/>
          </p:cNvSpPr>
          <p:nvPr>
            <p:ph type="body" sz="half" idx="1"/>
          </p:nvPr>
        </p:nvSpPr>
        <p:spPr>
          <a:xfrm>
            <a:off x="1206500" y="4248504"/>
            <a:ext cx="10615677" cy="8256012"/>
          </a:xfrm>
          <a:prstGeom prst="rect">
            <a:avLst/>
          </a:prstGeom>
        </p:spPr>
        <p:txBody>
          <a:bodyPr/>
          <a:lstStyle/>
          <a:p>
            <a:r>
              <a:t>X86:</a:t>
            </a:r>
          </a:p>
          <a:p>
            <a:pPr lvl="1"/>
            <a:r>
              <a:t>Variable width instructions</a:t>
            </a:r>
          </a:p>
          <a:p>
            <a:pPr lvl="1"/>
            <a:r>
              <a:t>Pre-decoding is very expensive</a:t>
            </a:r>
          </a:p>
          <a:p>
            <a:pPr lvl="1"/>
            <a:r>
              <a:t>Micro Sequenced Ops</a:t>
            </a:r>
          </a:p>
          <a:p>
            <a:pPr lvl="1"/>
            <a:r>
              <a:t>Exception handling using ROM</a:t>
            </a:r>
          </a:p>
        </p:txBody>
      </p:sp>
      <p:sp>
        <p:nvSpPr>
          <p:cNvPr id="337" name="ARM:…"/>
          <p:cNvSpPr txBox="1"/>
          <p:nvPr/>
        </p:nvSpPr>
        <p:spPr>
          <a:xfrm>
            <a:off x="12688823" y="4237078"/>
            <a:ext cx="10615677" cy="83944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pPr marL="609600" indent="-609600" algn="l">
              <a:lnSpc>
                <a:spcPct val="90000"/>
              </a:lnSpc>
              <a:spcBef>
                <a:spcPts val="4500"/>
              </a:spcBef>
              <a:buSzPct val="123000"/>
              <a:buChar char="•"/>
              <a:defRPr sz="4800">
                <a:solidFill>
                  <a:srgbClr val="000000"/>
                </a:solidFill>
              </a:defRPr>
            </a:pPr>
            <a:r>
              <a:t>ARM:</a:t>
            </a:r>
          </a:p>
          <a:p>
            <a:pPr marL="1219200" lvl="1" indent="-609600" algn="l">
              <a:lnSpc>
                <a:spcPct val="90000"/>
              </a:lnSpc>
              <a:spcBef>
                <a:spcPts val="4500"/>
              </a:spcBef>
              <a:buSzPct val="123000"/>
              <a:buChar char="•"/>
              <a:defRPr sz="4800">
                <a:solidFill>
                  <a:srgbClr val="000000"/>
                </a:solidFill>
              </a:defRPr>
            </a:pPr>
            <a:r>
              <a:t>Fixed width instructions</a:t>
            </a:r>
          </a:p>
          <a:p>
            <a:pPr marL="1219200" lvl="1" indent="-609600" algn="l">
              <a:lnSpc>
                <a:spcPct val="90000"/>
              </a:lnSpc>
              <a:spcBef>
                <a:spcPts val="4500"/>
              </a:spcBef>
              <a:buSzPct val="123000"/>
              <a:buChar char="•"/>
              <a:defRPr sz="4800">
                <a:solidFill>
                  <a:srgbClr val="000000"/>
                </a:solidFill>
              </a:defRPr>
            </a:pPr>
            <a:r>
              <a:t>Pre-decoding is not expensive</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 name="Micro Branches in X86"/>
          <p:cNvSpPr txBox="1">
            <a:spLocks noGrp="1"/>
          </p:cNvSpPr>
          <p:nvPr>
            <p:ph type="title"/>
          </p:nvPr>
        </p:nvSpPr>
        <p:spPr>
          <a:prstGeom prst="rect">
            <a:avLst/>
          </a:prstGeom>
        </p:spPr>
        <p:txBody>
          <a:bodyPr/>
          <a:lstStyle/>
          <a:p>
            <a:r>
              <a:t>Micro Branches in X86</a:t>
            </a:r>
          </a:p>
        </p:txBody>
      </p:sp>
      <p:sp>
        <p:nvSpPr>
          <p:cNvPr id="340" name="Slide Subtitle"/>
          <p:cNvSpPr txBox="1">
            <a:spLocks noGrp="1"/>
          </p:cNvSpPr>
          <p:nvPr>
            <p:ph type="body" idx="21"/>
          </p:nvPr>
        </p:nvSpPr>
        <p:spPr>
          <a:prstGeom prst="rect">
            <a:avLst/>
          </a:prstGeom>
        </p:spPr>
        <p:txBody>
          <a:bodyPr/>
          <a:lstStyle/>
          <a:p>
            <a:endParaRPr/>
          </a:p>
        </p:txBody>
      </p:sp>
      <p:sp>
        <p:nvSpPr>
          <p:cNvPr id="341" name="In X86 there are instructions which are dynamically decoded to loops.…"/>
          <p:cNvSpPr txBox="1">
            <a:spLocks noGrp="1"/>
          </p:cNvSpPr>
          <p:nvPr>
            <p:ph type="body" idx="1"/>
          </p:nvPr>
        </p:nvSpPr>
        <p:spPr>
          <a:prstGeom prst="rect">
            <a:avLst/>
          </a:prstGeom>
        </p:spPr>
        <p:txBody>
          <a:bodyPr/>
          <a:lstStyle/>
          <a:p>
            <a:r>
              <a:t>In X86 there are instructions which are dynamically decoded to loops.</a:t>
            </a:r>
          </a:p>
          <a:p>
            <a:pPr lvl="1"/>
            <a:r>
              <a:t>Example: String copy</a:t>
            </a:r>
          </a:p>
          <a:p>
            <a:r>
              <a:t>These branches are not inserted into BTB.</a:t>
            </a:r>
          </a:p>
          <a:p>
            <a:r>
              <a:t>This is handled as a special case:</a:t>
            </a:r>
          </a:p>
          <a:p>
            <a:pPr lvl="1"/>
            <a:r>
              <a:t>These are not seen by the FDIP pipeline.</a:t>
            </a:r>
          </a:p>
          <a:p>
            <a:pPr lvl="1"/>
            <a:r>
              <a:t>At the time of fetch; a back edge is predicted taken.</a:t>
            </a:r>
          </a:p>
          <a:p>
            <a:pPr lvl="1"/>
            <a:r>
              <a:t>FTQ will not be flushed till a squash from later stages is received.</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 name="Performance Bug Fixes"/>
          <p:cNvSpPr txBox="1">
            <a:spLocks noGrp="1"/>
          </p:cNvSpPr>
          <p:nvPr>
            <p:ph type="title"/>
          </p:nvPr>
        </p:nvSpPr>
        <p:spPr>
          <a:prstGeom prst="rect">
            <a:avLst/>
          </a:prstGeom>
        </p:spPr>
        <p:txBody>
          <a:bodyPr/>
          <a:lstStyle/>
          <a:p>
            <a:r>
              <a:t>Performance Bug Fixes</a:t>
            </a:r>
          </a:p>
        </p:txBody>
      </p:sp>
      <p:sp>
        <p:nvSpPr>
          <p:cNvPr id="344" name="Slide Subtitle"/>
          <p:cNvSpPr txBox="1">
            <a:spLocks noGrp="1"/>
          </p:cNvSpPr>
          <p:nvPr>
            <p:ph type="body" idx="21"/>
          </p:nvPr>
        </p:nvSpPr>
        <p:spPr>
          <a:prstGeom prst="rect">
            <a:avLst/>
          </a:prstGeom>
        </p:spPr>
        <p:txBody>
          <a:bodyPr/>
          <a:lstStyle/>
          <a:p>
            <a:endParaRPr/>
          </a:p>
        </p:txBody>
      </p:sp>
      <p:sp>
        <p:nvSpPr>
          <p:cNvPr id="345" name="Perfect recovery of branch history.…"/>
          <p:cNvSpPr txBox="1">
            <a:spLocks noGrp="1"/>
          </p:cNvSpPr>
          <p:nvPr>
            <p:ph type="body" idx="1"/>
          </p:nvPr>
        </p:nvSpPr>
        <p:spPr>
          <a:prstGeom prst="rect">
            <a:avLst/>
          </a:prstGeom>
        </p:spPr>
        <p:txBody>
          <a:bodyPr/>
          <a:lstStyle/>
          <a:p>
            <a:r>
              <a:t>Perfect recovery of branch history.</a:t>
            </a:r>
          </a:p>
          <a:p>
            <a:r>
              <a:t>TAGE Bimodal table roll back.</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 name="Evaluation"/>
          <p:cNvSpPr txBox="1">
            <a:spLocks noGrp="1"/>
          </p:cNvSpPr>
          <p:nvPr>
            <p:ph type="title"/>
          </p:nvPr>
        </p:nvSpPr>
        <p:spPr>
          <a:prstGeom prst="rect">
            <a:avLst/>
          </a:prstGeom>
        </p:spPr>
        <p:txBody>
          <a:bodyPr/>
          <a:lstStyle/>
          <a:p>
            <a:r>
              <a:t>Evaluation</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9" name="Performance of ARM workloads with FDIP"/>
          <p:cNvSpPr txBox="1">
            <a:spLocks noGrp="1"/>
          </p:cNvSpPr>
          <p:nvPr>
            <p:ph type="title"/>
          </p:nvPr>
        </p:nvSpPr>
        <p:spPr>
          <a:prstGeom prst="rect">
            <a:avLst/>
          </a:prstGeom>
        </p:spPr>
        <p:txBody>
          <a:bodyPr/>
          <a:lstStyle/>
          <a:p>
            <a:r>
              <a:t>Performance of ARM workloads with FDIP</a:t>
            </a:r>
          </a:p>
        </p:txBody>
      </p:sp>
      <p:sp>
        <p:nvSpPr>
          <p:cNvPr id="350" name="IPC Performance improvement of ARM workloads in % over No FDIP baseline"/>
          <p:cNvSpPr txBox="1"/>
          <p:nvPr/>
        </p:nvSpPr>
        <p:spPr>
          <a:xfrm>
            <a:off x="8935009" y="11703127"/>
            <a:ext cx="11275061" cy="4737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2500">
                <a:solidFill>
                  <a:srgbClr val="000000"/>
                </a:solidFill>
              </a:defRPr>
            </a:lvl1pPr>
          </a:lstStyle>
          <a:p>
            <a:r>
              <a:t>IPC Performance improvement of ARM workloads in % over No FDIP baseline </a:t>
            </a:r>
          </a:p>
        </p:txBody>
      </p:sp>
      <p:pic>
        <p:nvPicPr>
          <p:cNvPr id="351" name="ARM over FDIP.pdf" descr="ARM over FDIP.pdf"/>
          <p:cNvPicPr>
            <a:picLocks noChangeAspect="1"/>
          </p:cNvPicPr>
          <p:nvPr/>
        </p:nvPicPr>
        <p:blipFill>
          <a:blip r:embed="rId2"/>
          <a:stretch>
            <a:fillRect/>
          </a:stretch>
        </p:blipFill>
        <p:spPr>
          <a:xfrm>
            <a:off x="5156072" y="3345558"/>
            <a:ext cx="17625491" cy="8031869"/>
          </a:xfrm>
          <a:prstGeom prst="rect">
            <a:avLst/>
          </a:prstGeom>
          <a:ln w="12700">
            <a:miter lim="400000"/>
          </a:ln>
        </p:spPr>
      </p:pic>
      <p:graphicFrame>
        <p:nvGraphicFramePr>
          <p:cNvPr id="352" name="Table 1"/>
          <p:cNvGraphicFramePr/>
          <p:nvPr/>
        </p:nvGraphicFramePr>
        <p:xfrm>
          <a:off x="782547" y="4131804"/>
          <a:ext cx="4448139" cy="6748438"/>
        </p:xfrm>
        <a:graphic>
          <a:graphicData uri="http://schemas.openxmlformats.org/drawingml/2006/table">
            <a:tbl>
              <a:tblPr firstRow="1" firstCol="1">
                <a:tableStyleId>{4C3C2611-4C71-4FC5-86AE-919BDF0F9419}</a:tableStyleId>
              </a:tblPr>
              <a:tblGrid>
                <a:gridCol w="1819237">
                  <a:extLst>
                    <a:ext uri="{9D8B030D-6E8A-4147-A177-3AD203B41FA5}">
                      <a16:colId xmlns:a16="http://schemas.microsoft.com/office/drawing/2014/main" val="20000"/>
                    </a:ext>
                  </a:extLst>
                </a:gridCol>
                <a:gridCol w="2616200">
                  <a:extLst>
                    <a:ext uri="{9D8B030D-6E8A-4147-A177-3AD203B41FA5}">
                      <a16:colId xmlns:a16="http://schemas.microsoft.com/office/drawing/2014/main" val="20001"/>
                    </a:ext>
                  </a:extLst>
                </a:gridCol>
              </a:tblGrid>
              <a:tr h="561311">
                <a:tc>
                  <a:txBody>
                    <a:bodyPr/>
                    <a:lstStyle/>
                    <a:p>
                      <a:pPr defTabSz="914400">
                        <a:tabLst>
                          <a:tab pos="1663700" algn="l"/>
                        </a:tabLst>
                        <a:defRPr b="0"/>
                      </a:pPr>
                      <a:r>
                        <a:rPr sz="2600" b="1"/>
                        <a:t>Field</a:t>
                      </a:r>
                    </a:p>
                  </a:txBody>
                  <a:tcPr marL="50800" marR="50800" marT="50800" marB="50800" anchor="ctr" horzOverflow="overflow"/>
                </a:tc>
                <a:tc>
                  <a:txBody>
                    <a:bodyPr/>
                    <a:lstStyle/>
                    <a:p>
                      <a:pPr defTabSz="914400">
                        <a:tabLst>
                          <a:tab pos="1663700" algn="l"/>
                        </a:tabLst>
                        <a:defRPr b="0"/>
                      </a:pPr>
                      <a:r>
                        <a:rPr sz="2600" b="1"/>
                        <a:t>Alderlake like</a:t>
                      </a:r>
                    </a:p>
                  </a:txBody>
                  <a:tcPr marL="50800" marR="50800" marT="50800" marB="50800" anchor="ctr" horzOverflow="overflow"/>
                </a:tc>
                <a:extLst>
                  <a:ext uri="{0D108BD9-81ED-4DB2-BD59-A6C34878D82A}">
                    <a16:rowId xmlns:a16="http://schemas.microsoft.com/office/drawing/2014/main" val="10000"/>
                  </a:ext>
                </a:extLst>
              </a:tr>
              <a:tr h="561311">
                <a:tc>
                  <a:txBody>
                    <a:bodyPr/>
                    <a:lstStyle/>
                    <a:p>
                      <a:pPr defTabSz="914400">
                        <a:tabLst>
                          <a:tab pos="1663700" algn="l"/>
                        </a:tabLst>
                        <a:defRPr b="0"/>
                      </a:pPr>
                      <a:r>
                        <a:rPr sz="2600"/>
                        <a:t>ISA</a:t>
                      </a:r>
                    </a:p>
                  </a:txBody>
                  <a:tcPr marL="50800" marR="50800" marT="50800" marB="50800" anchor="ctr" horzOverflow="overflow"/>
                </a:tc>
                <a:tc>
                  <a:txBody>
                    <a:bodyPr/>
                    <a:lstStyle/>
                    <a:p>
                      <a:pPr defTabSz="914400"/>
                      <a:r>
                        <a:rPr sz="2600"/>
                        <a:t>ARM 64-bit</a:t>
                      </a:r>
                    </a:p>
                  </a:txBody>
                  <a:tcPr marL="50800" marR="50800" marT="50800" marB="50800" anchor="ctr" horzOverflow="overflow"/>
                </a:tc>
                <a:extLst>
                  <a:ext uri="{0D108BD9-81ED-4DB2-BD59-A6C34878D82A}">
                    <a16:rowId xmlns:a16="http://schemas.microsoft.com/office/drawing/2014/main" val="10001"/>
                  </a:ext>
                </a:extLst>
              </a:tr>
              <a:tr h="561311">
                <a:tc>
                  <a:txBody>
                    <a:bodyPr/>
                    <a:lstStyle/>
                    <a:p>
                      <a:pPr defTabSz="914400">
                        <a:tabLst>
                          <a:tab pos="1663700" algn="l"/>
                        </a:tabLst>
                        <a:defRPr b="0"/>
                      </a:pPr>
                      <a:r>
                        <a:rPr sz="2600"/>
                        <a:t>L1I</a:t>
                      </a:r>
                    </a:p>
                  </a:txBody>
                  <a:tcPr marL="50800" marR="50800" marT="50800" marB="50800" anchor="ctr" horzOverflow="overflow"/>
                </a:tc>
                <a:tc>
                  <a:txBody>
                    <a:bodyPr/>
                    <a:lstStyle/>
                    <a:p>
                      <a:pPr defTabSz="914400"/>
                      <a:r>
                        <a:rPr sz="2600"/>
                        <a:t>32KB</a:t>
                      </a:r>
                    </a:p>
                  </a:txBody>
                  <a:tcPr marL="50800" marR="50800" marT="50800" marB="50800" anchor="ctr" horzOverflow="overflow"/>
                </a:tc>
                <a:extLst>
                  <a:ext uri="{0D108BD9-81ED-4DB2-BD59-A6C34878D82A}">
                    <a16:rowId xmlns:a16="http://schemas.microsoft.com/office/drawing/2014/main" val="10002"/>
                  </a:ext>
                </a:extLst>
              </a:tr>
              <a:tr h="561311">
                <a:tc>
                  <a:txBody>
                    <a:bodyPr/>
                    <a:lstStyle/>
                    <a:p>
                      <a:pPr defTabSz="914400">
                        <a:tabLst>
                          <a:tab pos="1663700" algn="l"/>
                        </a:tabLst>
                        <a:defRPr b="0"/>
                      </a:pPr>
                      <a:r>
                        <a:rPr sz="2600"/>
                        <a:t>L1D</a:t>
                      </a:r>
                    </a:p>
                  </a:txBody>
                  <a:tcPr marL="50800" marR="50800" marT="50800" marB="50800" anchor="ctr" horzOverflow="overflow"/>
                </a:tc>
                <a:tc>
                  <a:txBody>
                    <a:bodyPr/>
                    <a:lstStyle/>
                    <a:p>
                      <a:pPr defTabSz="914400"/>
                      <a:r>
                        <a:rPr sz="2600"/>
                        <a:t>64KB</a:t>
                      </a:r>
                    </a:p>
                  </a:txBody>
                  <a:tcPr marL="50800" marR="50800" marT="50800" marB="50800" anchor="ctr" horzOverflow="overflow"/>
                </a:tc>
                <a:extLst>
                  <a:ext uri="{0D108BD9-81ED-4DB2-BD59-A6C34878D82A}">
                    <a16:rowId xmlns:a16="http://schemas.microsoft.com/office/drawing/2014/main" val="10003"/>
                  </a:ext>
                </a:extLst>
              </a:tr>
              <a:tr h="561311">
                <a:tc>
                  <a:txBody>
                    <a:bodyPr/>
                    <a:lstStyle/>
                    <a:p>
                      <a:pPr defTabSz="914400">
                        <a:tabLst>
                          <a:tab pos="1663700" algn="l"/>
                        </a:tabLst>
                        <a:defRPr b="0"/>
                      </a:pPr>
                      <a:r>
                        <a:rPr sz="2600"/>
                        <a:t>L2</a:t>
                      </a:r>
                    </a:p>
                  </a:txBody>
                  <a:tcPr marL="50800" marR="50800" marT="50800" marB="50800" anchor="ctr" horzOverflow="overflow"/>
                </a:tc>
                <a:tc>
                  <a:txBody>
                    <a:bodyPr/>
                    <a:lstStyle/>
                    <a:p>
                      <a:pPr defTabSz="914400"/>
                      <a:r>
                        <a:rPr sz="2600"/>
                        <a:t>1MB (16-way)</a:t>
                      </a:r>
                    </a:p>
                  </a:txBody>
                  <a:tcPr marL="50800" marR="50800" marT="50800" marB="50800" anchor="ctr" horzOverflow="overflow"/>
                </a:tc>
                <a:extLst>
                  <a:ext uri="{0D108BD9-81ED-4DB2-BD59-A6C34878D82A}">
                    <a16:rowId xmlns:a16="http://schemas.microsoft.com/office/drawing/2014/main" val="10004"/>
                  </a:ext>
                </a:extLst>
              </a:tr>
              <a:tr h="561311">
                <a:tc>
                  <a:txBody>
                    <a:bodyPr/>
                    <a:lstStyle/>
                    <a:p>
                      <a:pPr defTabSz="914400">
                        <a:tabLst>
                          <a:tab pos="1663700" algn="l"/>
                        </a:tabLst>
                        <a:defRPr b="0"/>
                      </a:pPr>
                      <a:r>
                        <a:rPr sz="2600"/>
                        <a:t>L3</a:t>
                      </a:r>
                    </a:p>
                  </a:txBody>
                  <a:tcPr marL="50800" marR="50800" marT="50800" marB="50800" anchor="ctr" horzOverflow="overflow"/>
                </a:tc>
                <a:tc>
                  <a:txBody>
                    <a:bodyPr/>
                    <a:lstStyle/>
                    <a:p>
                      <a:pPr defTabSz="914400"/>
                      <a:r>
                        <a:rPr sz="2600"/>
                        <a:t>2MB</a:t>
                      </a:r>
                    </a:p>
                  </a:txBody>
                  <a:tcPr marL="50800" marR="50800" marT="50800" marB="50800" anchor="ctr" horzOverflow="overflow"/>
                </a:tc>
                <a:extLst>
                  <a:ext uri="{0D108BD9-81ED-4DB2-BD59-A6C34878D82A}">
                    <a16:rowId xmlns:a16="http://schemas.microsoft.com/office/drawing/2014/main" val="10005"/>
                  </a:ext>
                </a:extLst>
              </a:tr>
              <a:tr h="561311">
                <a:tc>
                  <a:txBody>
                    <a:bodyPr/>
                    <a:lstStyle/>
                    <a:p>
                      <a:pPr defTabSz="914400">
                        <a:tabLst>
                          <a:tab pos="1663700" algn="l"/>
                        </a:tabLst>
                        <a:defRPr b="0"/>
                      </a:pPr>
                      <a:r>
                        <a:rPr sz="2600"/>
                        <a:t>FTQ</a:t>
                      </a:r>
                    </a:p>
                  </a:txBody>
                  <a:tcPr marL="50800" marR="50800" marT="50800" marB="50800" anchor="ctr" horzOverflow="overflow"/>
                </a:tc>
                <a:tc>
                  <a:txBody>
                    <a:bodyPr/>
                    <a:lstStyle/>
                    <a:p>
                      <a:pPr defTabSz="914400"/>
                      <a:r>
                        <a:rPr sz="2600"/>
                        <a:t>24 entry 192 inst</a:t>
                      </a:r>
                    </a:p>
                  </a:txBody>
                  <a:tcPr marL="50800" marR="50800" marT="50800" marB="50800" anchor="ctr" horzOverflow="overflow"/>
                </a:tc>
                <a:extLst>
                  <a:ext uri="{0D108BD9-81ED-4DB2-BD59-A6C34878D82A}">
                    <a16:rowId xmlns:a16="http://schemas.microsoft.com/office/drawing/2014/main" val="10006"/>
                  </a:ext>
                </a:extLst>
              </a:tr>
              <a:tr h="561311">
                <a:tc>
                  <a:txBody>
                    <a:bodyPr/>
                    <a:lstStyle/>
                    <a:p>
                      <a:pPr defTabSz="914400">
                        <a:tabLst>
                          <a:tab pos="1663700" algn="l"/>
                        </a:tabLst>
                        <a:defRPr b="0"/>
                      </a:pPr>
                      <a:r>
                        <a:rPr sz="2600"/>
                        <a:t>Width</a:t>
                      </a:r>
                    </a:p>
                  </a:txBody>
                  <a:tcPr marL="50800" marR="50800" marT="50800" marB="50800" anchor="ctr" horzOverflow="overflow"/>
                </a:tc>
                <a:tc>
                  <a:txBody>
                    <a:bodyPr/>
                    <a:lstStyle/>
                    <a:p>
                      <a:pPr defTabSz="914400"/>
                      <a:r>
                        <a:rPr sz="2600"/>
                        <a:t>8-wide</a:t>
                      </a:r>
                    </a:p>
                  </a:txBody>
                  <a:tcPr marL="50800" marR="50800" marT="50800" marB="50800" anchor="ctr" horzOverflow="overflow"/>
                </a:tc>
                <a:extLst>
                  <a:ext uri="{0D108BD9-81ED-4DB2-BD59-A6C34878D82A}">
                    <a16:rowId xmlns:a16="http://schemas.microsoft.com/office/drawing/2014/main" val="10007"/>
                  </a:ext>
                </a:extLst>
              </a:tr>
              <a:tr h="561311">
                <a:tc>
                  <a:txBody>
                    <a:bodyPr/>
                    <a:lstStyle/>
                    <a:p>
                      <a:pPr defTabSz="914400">
                        <a:tabLst>
                          <a:tab pos="1663700" algn="l"/>
                        </a:tabLst>
                        <a:defRPr b="0"/>
                      </a:pPr>
                      <a:r>
                        <a:rPr sz="2600"/>
                        <a:t>ROB Size</a:t>
                      </a:r>
                    </a:p>
                  </a:txBody>
                  <a:tcPr marL="50800" marR="50800" marT="50800" marB="50800" anchor="ctr" horzOverflow="overflow"/>
                </a:tc>
                <a:tc>
                  <a:txBody>
                    <a:bodyPr/>
                    <a:lstStyle/>
                    <a:p>
                      <a:pPr defTabSz="914400"/>
                      <a:r>
                        <a:rPr sz="2600"/>
                        <a:t>512 entries</a:t>
                      </a:r>
                    </a:p>
                  </a:txBody>
                  <a:tcPr marL="50800" marR="50800" marT="50800" marB="50800" anchor="ctr" horzOverflow="overflow"/>
                </a:tc>
                <a:extLst>
                  <a:ext uri="{0D108BD9-81ED-4DB2-BD59-A6C34878D82A}">
                    <a16:rowId xmlns:a16="http://schemas.microsoft.com/office/drawing/2014/main" val="10008"/>
                  </a:ext>
                </a:extLst>
              </a:tr>
              <a:tr h="561311">
                <a:tc>
                  <a:txBody>
                    <a:bodyPr/>
                    <a:lstStyle/>
                    <a:p>
                      <a:pPr defTabSz="914400">
                        <a:tabLst>
                          <a:tab pos="1663700" algn="l"/>
                        </a:tabLst>
                        <a:defRPr b="0"/>
                      </a:pPr>
                      <a:r>
                        <a:rPr sz="2600"/>
                        <a:t>IQ/LQ/SQ</a:t>
                      </a:r>
                    </a:p>
                  </a:txBody>
                  <a:tcPr marL="50800" marR="50800" marT="50800" marB="50800" anchor="ctr" horzOverflow="overflow"/>
                </a:tc>
                <a:tc>
                  <a:txBody>
                    <a:bodyPr/>
                    <a:lstStyle/>
                    <a:p>
                      <a:pPr defTabSz="914400"/>
                      <a:r>
                        <a:rPr sz="2600"/>
                        <a:t>240/128/72</a:t>
                      </a:r>
                    </a:p>
                  </a:txBody>
                  <a:tcPr marL="50800" marR="50800" marT="50800" marB="50800" anchor="ctr" horzOverflow="overflow"/>
                </a:tc>
                <a:extLst>
                  <a:ext uri="{0D108BD9-81ED-4DB2-BD59-A6C34878D82A}">
                    <a16:rowId xmlns:a16="http://schemas.microsoft.com/office/drawing/2014/main" val="10009"/>
                  </a:ext>
                </a:extLst>
              </a:tr>
              <a:tr h="561311">
                <a:tc>
                  <a:txBody>
                    <a:bodyPr/>
                    <a:lstStyle/>
                    <a:p>
                      <a:pPr defTabSz="914400">
                        <a:tabLst>
                          <a:tab pos="1663700" algn="l"/>
                        </a:tabLst>
                        <a:defRPr b="0"/>
                      </a:pPr>
                      <a:r>
                        <a:rPr sz="2600"/>
                        <a:t>BPU</a:t>
                      </a:r>
                    </a:p>
                  </a:txBody>
                  <a:tcPr marL="50800" marR="50800" marT="50800" marB="50800" anchor="ctr" horzOverflow="overflow"/>
                </a:tc>
                <a:tc>
                  <a:txBody>
                    <a:bodyPr/>
                    <a:lstStyle/>
                    <a:p>
                      <a:pPr defTabSz="914400"/>
                      <a:r>
                        <a:rPr sz="2600"/>
                        <a:t>TAGE, ITTAGE</a:t>
                      </a:r>
                    </a:p>
                  </a:txBody>
                  <a:tcPr marL="50800" marR="50800" marT="50800" marB="50800" anchor="ctr" horzOverflow="overflow"/>
                </a:tc>
                <a:extLst>
                  <a:ext uri="{0D108BD9-81ED-4DB2-BD59-A6C34878D82A}">
                    <a16:rowId xmlns:a16="http://schemas.microsoft.com/office/drawing/2014/main" val="10010"/>
                  </a:ext>
                </a:extLst>
              </a:tr>
              <a:tr h="561311">
                <a:tc>
                  <a:txBody>
                    <a:bodyPr/>
                    <a:lstStyle/>
                    <a:p>
                      <a:pPr defTabSz="914400">
                        <a:tabLst>
                          <a:tab pos="1663700" algn="l"/>
                        </a:tabLst>
                        <a:defRPr b="0"/>
                      </a:pPr>
                      <a:r>
                        <a:rPr sz="2600"/>
                        <a:t>BTB</a:t>
                      </a:r>
                    </a:p>
                  </a:txBody>
                  <a:tcPr marL="50800" marR="50800" marT="50800" marB="50800" anchor="ctr" horzOverflow="overflow"/>
                </a:tc>
                <a:tc>
                  <a:txBody>
                    <a:bodyPr/>
                    <a:lstStyle/>
                    <a:p>
                      <a:pPr defTabSz="914400"/>
                      <a:r>
                        <a:rPr sz="2600"/>
                        <a:t>16K entries</a:t>
                      </a:r>
                    </a:p>
                  </a:txBody>
                  <a:tcPr marL="50800" marR="50800" marT="50800" marB="50800" anchor="ctr" horzOverflow="overflow"/>
                </a:tc>
                <a:extLst>
                  <a:ext uri="{0D108BD9-81ED-4DB2-BD59-A6C34878D82A}">
                    <a16:rowId xmlns:a16="http://schemas.microsoft.com/office/drawing/2014/main" val="10011"/>
                  </a:ext>
                </a:extLst>
              </a:tr>
            </a:tbl>
          </a:graphicData>
        </a:graphic>
      </p:graphicFrame>
      <p:sp>
        <p:nvSpPr>
          <p:cNvPr id="353" name="gem5 O3 CPU simulation parameters"/>
          <p:cNvSpPr txBox="1"/>
          <p:nvPr/>
        </p:nvSpPr>
        <p:spPr>
          <a:xfrm>
            <a:off x="711443" y="10851127"/>
            <a:ext cx="4577646" cy="82966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a:solidFill>
                  <a:srgbClr val="000000"/>
                </a:solidFill>
              </a:defRPr>
            </a:lvl1pPr>
          </a:lstStyle>
          <a:p>
            <a:r>
              <a:t>gem5 O3 CPU simulation parameters</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Introduction"/>
          <p:cNvSpPr txBox="1">
            <a:spLocks noGrp="1"/>
          </p:cNvSpPr>
          <p:nvPr>
            <p:ph type="title"/>
          </p:nvPr>
        </p:nvSpPr>
        <p:spPr>
          <a:prstGeom prst="rect">
            <a:avLst/>
          </a:prstGeom>
        </p:spPr>
        <p:txBody>
          <a:bodyPr/>
          <a:lstStyle/>
          <a:p>
            <a:r>
              <a:t>Introduction</a:t>
            </a:r>
          </a:p>
        </p:txBody>
      </p:sp>
      <p:sp>
        <p:nvSpPr>
          <p:cNvPr id="161" name="Slide Subtitle"/>
          <p:cNvSpPr txBox="1">
            <a:spLocks noGrp="1"/>
          </p:cNvSpPr>
          <p:nvPr>
            <p:ph type="body" idx="21"/>
          </p:nvPr>
        </p:nvSpPr>
        <p:spPr>
          <a:prstGeom prst="rect">
            <a:avLst/>
          </a:prstGeom>
        </p:spPr>
        <p:txBody>
          <a:bodyPr/>
          <a:lstStyle/>
          <a:p>
            <a:endParaRPr/>
          </a:p>
        </p:txBody>
      </p:sp>
      <p:sp>
        <p:nvSpPr>
          <p:cNvPr id="162" name="We have seen that aggressive Out-of-Order CPUs tolerate data miss latency.…"/>
          <p:cNvSpPr txBox="1">
            <a:spLocks noGrp="1"/>
          </p:cNvSpPr>
          <p:nvPr>
            <p:ph type="body" idx="1"/>
          </p:nvPr>
        </p:nvSpPr>
        <p:spPr>
          <a:prstGeom prst="rect">
            <a:avLst/>
          </a:prstGeom>
        </p:spPr>
        <p:txBody>
          <a:bodyPr/>
          <a:lstStyle/>
          <a:p>
            <a:r>
              <a:t>We have seen that aggressive Out-of-Order CPUs tolerate data miss latency.</a:t>
            </a:r>
          </a:p>
          <a:p>
            <a:r>
              <a:t>Modern CPUs employ decoupled front-end to tolerate instruction miss latency.</a:t>
            </a:r>
          </a:p>
          <a:p>
            <a:r>
              <a:t>What is a decoupled front-end?</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 name="Performance of X86 workloads with FDIP"/>
          <p:cNvSpPr txBox="1">
            <a:spLocks noGrp="1"/>
          </p:cNvSpPr>
          <p:nvPr>
            <p:ph type="title"/>
          </p:nvPr>
        </p:nvSpPr>
        <p:spPr>
          <a:prstGeom prst="rect">
            <a:avLst/>
          </a:prstGeom>
        </p:spPr>
        <p:txBody>
          <a:bodyPr/>
          <a:lstStyle/>
          <a:p>
            <a:r>
              <a:t>Performance of X86 workloads with FDIP</a:t>
            </a:r>
          </a:p>
        </p:txBody>
      </p:sp>
      <p:pic>
        <p:nvPicPr>
          <p:cNvPr id="356" name="X86 FDIP.pdf" descr="X86 FDIP.pdf"/>
          <p:cNvPicPr>
            <a:picLocks noChangeAspect="1"/>
          </p:cNvPicPr>
          <p:nvPr/>
        </p:nvPicPr>
        <p:blipFill>
          <a:blip r:embed="rId2"/>
          <a:stretch>
            <a:fillRect/>
          </a:stretch>
        </p:blipFill>
        <p:spPr>
          <a:xfrm>
            <a:off x="5000246" y="3161831"/>
            <a:ext cx="18674344" cy="8675683"/>
          </a:xfrm>
          <a:prstGeom prst="rect">
            <a:avLst/>
          </a:prstGeom>
          <a:ln w="12700">
            <a:miter lim="400000"/>
          </a:ln>
        </p:spPr>
      </p:pic>
      <p:sp>
        <p:nvSpPr>
          <p:cNvPr id="357" name="IPC Performance improvement of X86 workloads in % over No FDIP baseline"/>
          <p:cNvSpPr txBox="1"/>
          <p:nvPr/>
        </p:nvSpPr>
        <p:spPr>
          <a:xfrm>
            <a:off x="8776246" y="11703127"/>
            <a:ext cx="11122344" cy="4737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2500">
                <a:solidFill>
                  <a:srgbClr val="000000"/>
                </a:solidFill>
              </a:defRPr>
            </a:lvl1pPr>
          </a:lstStyle>
          <a:p>
            <a:r>
              <a:t>IPC Performance improvement of X86 workloads in % over No FDIP baseline </a:t>
            </a:r>
          </a:p>
        </p:txBody>
      </p:sp>
      <p:graphicFrame>
        <p:nvGraphicFramePr>
          <p:cNvPr id="358" name="Table 1"/>
          <p:cNvGraphicFramePr/>
          <p:nvPr/>
        </p:nvGraphicFramePr>
        <p:xfrm>
          <a:off x="782547" y="4131804"/>
          <a:ext cx="4448139" cy="6748438"/>
        </p:xfrm>
        <a:graphic>
          <a:graphicData uri="http://schemas.openxmlformats.org/drawingml/2006/table">
            <a:tbl>
              <a:tblPr firstRow="1" firstCol="1">
                <a:tableStyleId>{4C3C2611-4C71-4FC5-86AE-919BDF0F9419}</a:tableStyleId>
              </a:tblPr>
              <a:tblGrid>
                <a:gridCol w="1819237">
                  <a:extLst>
                    <a:ext uri="{9D8B030D-6E8A-4147-A177-3AD203B41FA5}">
                      <a16:colId xmlns:a16="http://schemas.microsoft.com/office/drawing/2014/main" val="20000"/>
                    </a:ext>
                  </a:extLst>
                </a:gridCol>
                <a:gridCol w="2616200">
                  <a:extLst>
                    <a:ext uri="{9D8B030D-6E8A-4147-A177-3AD203B41FA5}">
                      <a16:colId xmlns:a16="http://schemas.microsoft.com/office/drawing/2014/main" val="20001"/>
                    </a:ext>
                  </a:extLst>
                </a:gridCol>
              </a:tblGrid>
              <a:tr h="561311">
                <a:tc>
                  <a:txBody>
                    <a:bodyPr/>
                    <a:lstStyle/>
                    <a:p>
                      <a:pPr defTabSz="914400">
                        <a:tabLst>
                          <a:tab pos="1663700" algn="l"/>
                        </a:tabLst>
                        <a:defRPr b="0"/>
                      </a:pPr>
                      <a:r>
                        <a:rPr sz="2600" b="1"/>
                        <a:t>Field</a:t>
                      </a:r>
                    </a:p>
                  </a:txBody>
                  <a:tcPr marL="50800" marR="50800" marT="50800" marB="50800" anchor="ctr" horzOverflow="overflow"/>
                </a:tc>
                <a:tc>
                  <a:txBody>
                    <a:bodyPr/>
                    <a:lstStyle/>
                    <a:p>
                      <a:pPr defTabSz="914400">
                        <a:tabLst>
                          <a:tab pos="1663700" algn="l"/>
                        </a:tabLst>
                        <a:defRPr b="0"/>
                      </a:pPr>
                      <a:r>
                        <a:rPr sz="2600" b="1"/>
                        <a:t>Alderlake like</a:t>
                      </a:r>
                    </a:p>
                  </a:txBody>
                  <a:tcPr marL="50800" marR="50800" marT="50800" marB="50800" anchor="ctr" horzOverflow="overflow"/>
                </a:tc>
                <a:extLst>
                  <a:ext uri="{0D108BD9-81ED-4DB2-BD59-A6C34878D82A}">
                    <a16:rowId xmlns:a16="http://schemas.microsoft.com/office/drawing/2014/main" val="10000"/>
                  </a:ext>
                </a:extLst>
              </a:tr>
              <a:tr h="561311">
                <a:tc>
                  <a:txBody>
                    <a:bodyPr/>
                    <a:lstStyle/>
                    <a:p>
                      <a:pPr defTabSz="914400">
                        <a:tabLst>
                          <a:tab pos="1663700" algn="l"/>
                        </a:tabLst>
                        <a:defRPr b="0"/>
                      </a:pPr>
                      <a:r>
                        <a:rPr sz="2600"/>
                        <a:t>ISA</a:t>
                      </a:r>
                    </a:p>
                  </a:txBody>
                  <a:tcPr marL="50800" marR="50800" marT="50800" marB="50800" anchor="ctr" horzOverflow="overflow"/>
                </a:tc>
                <a:tc>
                  <a:txBody>
                    <a:bodyPr/>
                    <a:lstStyle/>
                    <a:p>
                      <a:pPr defTabSz="914400"/>
                      <a:r>
                        <a:rPr sz="2600"/>
                        <a:t>X86 64-bit</a:t>
                      </a:r>
                    </a:p>
                  </a:txBody>
                  <a:tcPr marL="50800" marR="50800" marT="50800" marB="50800" anchor="ctr" horzOverflow="overflow"/>
                </a:tc>
                <a:extLst>
                  <a:ext uri="{0D108BD9-81ED-4DB2-BD59-A6C34878D82A}">
                    <a16:rowId xmlns:a16="http://schemas.microsoft.com/office/drawing/2014/main" val="10001"/>
                  </a:ext>
                </a:extLst>
              </a:tr>
              <a:tr h="561311">
                <a:tc>
                  <a:txBody>
                    <a:bodyPr/>
                    <a:lstStyle/>
                    <a:p>
                      <a:pPr defTabSz="914400">
                        <a:tabLst>
                          <a:tab pos="1663700" algn="l"/>
                        </a:tabLst>
                        <a:defRPr b="0"/>
                      </a:pPr>
                      <a:r>
                        <a:rPr sz="2600"/>
                        <a:t>L1I</a:t>
                      </a:r>
                    </a:p>
                  </a:txBody>
                  <a:tcPr marL="50800" marR="50800" marT="50800" marB="50800" anchor="ctr" horzOverflow="overflow"/>
                </a:tc>
                <a:tc>
                  <a:txBody>
                    <a:bodyPr/>
                    <a:lstStyle/>
                    <a:p>
                      <a:pPr defTabSz="914400"/>
                      <a:r>
                        <a:rPr sz="2600"/>
                        <a:t>32KB</a:t>
                      </a:r>
                    </a:p>
                  </a:txBody>
                  <a:tcPr marL="50800" marR="50800" marT="50800" marB="50800" anchor="ctr" horzOverflow="overflow"/>
                </a:tc>
                <a:extLst>
                  <a:ext uri="{0D108BD9-81ED-4DB2-BD59-A6C34878D82A}">
                    <a16:rowId xmlns:a16="http://schemas.microsoft.com/office/drawing/2014/main" val="10002"/>
                  </a:ext>
                </a:extLst>
              </a:tr>
              <a:tr h="561311">
                <a:tc>
                  <a:txBody>
                    <a:bodyPr/>
                    <a:lstStyle/>
                    <a:p>
                      <a:pPr defTabSz="914400">
                        <a:tabLst>
                          <a:tab pos="1663700" algn="l"/>
                        </a:tabLst>
                        <a:defRPr b="0"/>
                      </a:pPr>
                      <a:r>
                        <a:rPr sz="2600"/>
                        <a:t>L1D</a:t>
                      </a:r>
                    </a:p>
                  </a:txBody>
                  <a:tcPr marL="50800" marR="50800" marT="50800" marB="50800" anchor="ctr" horzOverflow="overflow"/>
                </a:tc>
                <a:tc>
                  <a:txBody>
                    <a:bodyPr/>
                    <a:lstStyle/>
                    <a:p>
                      <a:pPr defTabSz="914400"/>
                      <a:r>
                        <a:rPr sz="2600"/>
                        <a:t>64KB</a:t>
                      </a:r>
                    </a:p>
                  </a:txBody>
                  <a:tcPr marL="50800" marR="50800" marT="50800" marB="50800" anchor="ctr" horzOverflow="overflow"/>
                </a:tc>
                <a:extLst>
                  <a:ext uri="{0D108BD9-81ED-4DB2-BD59-A6C34878D82A}">
                    <a16:rowId xmlns:a16="http://schemas.microsoft.com/office/drawing/2014/main" val="10003"/>
                  </a:ext>
                </a:extLst>
              </a:tr>
              <a:tr h="561311">
                <a:tc>
                  <a:txBody>
                    <a:bodyPr/>
                    <a:lstStyle/>
                    <a:p>
                      <a:pPr defTabSz="914400">
                        <a:tabLst>
                          <a:tab pos="1663700" algn="l"/>
                        </a:tabLst>
                        <a:defRPr b="0"/>
                      </a:pPr>
                      <a:r>
                        <a:rPr sz="2600"/>
                        <a:t>L2</a:t>
                      </a:r>
                    </a:p>
                  </a:txBody>
                  <a:tcPr marL="50800" marR="50800" marT="50800" marB="50800" anchor="ctr" horzOverflow="overflow"/>
                </a:tc>
                <a:tc>
                  <a:txBody>
                    <a:bodyPr/>
                    <a:lstStyle/>
                    <a:p>
                      <a:pPr defTabSz="914400"/>
                      <a:r>
                        <a:rPr sz="2600"/>
                        <a:t>1MB (16-way)</a:t>
                      </a:r>
                    </a:p>
                  </a:txBody>
                  <a:tcPr marL="50800" marR="50800" marT="50800" marB="50800" anchor="ctr" horzOverflow="overflow"/>
                </a:tc>
                <a:extLst>
                  <a:ext uri="{0D108BD9-81ED-4DB2-BD59-A6C34878D82A}">
                    <a16:rowId xmlns:a16="http://schemas.microsoft.com/office/drawing/2014/main" val="10004"/>
                  </a:ext>
                </a:extLst>
              </a:tr>
              <a:tr h="561311">
                <a:tc>
                  <a:txBody>
                    <a:bodyPr/>
                    <a:lstStyle/>
                    <a:p>
                      <a:pPr defTabSz="914400">
                        <a:tabLst>
                          <a:tab pos="1663700" algn="l"/>
                        </a:tabLst>
                        <a:defRPr b="0"/>
                      </a:pPr>
                      <a:r>
                        <a:rPr sz="2600"/>
                        <a:t>L3</a:t>
                      </a:r>
                    </a:p>
                  </a:txBody>
                  <a:tcPr marL="50800" marR="50800" marT="50800" marB="50800" anchor="ctr" horzOverflow="overflow"/>
                </a:tc>
                <a:tc>
                  <a:txBody>
                    <a:bodyPr/>
                    <a:lstStyle/>
                    <a:p>
                      <a:pPr defTabSz="914400"/>
                      <a:r>
                        <a:rPr sz="2600"/>
                        <a:t>2MB</a:t>
                      </a:r>
                    </a:p>
                  </a:txBody>
                  <a:tcPr marL="50800" marR="50800" marT="50800" marB="50800" anchor="ctr" horzOverflow="overflow"/>
                </a:tc>
                <a:extLst>
                  <a:ext uri="{0D108BD9-81ED-4DB2-BD59-A6C34878D82A}">
                    <a16:rowId xmlns:a16="http://schemas.microsoft.com/office/drawing/2014/main" val="10005"/>
                  </a:ext>
                </a:extLst>
              </a:tr>
              <a:tr h="561311">
                <a:tc>
                  <a:txBody>
                    <a:bodyPr/>
                    <a:lstStyle/>
                    <a:p>
                      <a:pPr defTabSz="914400">
                        <a:tabLst>
                          <a:tab pos="1663700" algn="l"/>
                        </a:tabLst>
                        <a:defRPr b="0"/>
                      </a:pPr>
                      <a:r>
                        <a:rPr sz="2600"/>
                        <a:t>FTQ</a:t>
                      </a:r>
                    </a:p>
                  </a:txBody>
                  <a:tcPr marL="50800" marR="50800" marT="50800" marB="50800" anchor="ctr" horzOverflow="overflow"/>
                </a:tc>
                <a:tc>
                  <a:txBody>
                    <a:bodyPr/>
                    <a:lstStyle/>
                    <a:p>
                      <a:pPr defTabSz="914400"/>
                      <a:r>
                        <a:rPr sz="2600"/>
                        <a:t>24 entry 192 inst</a:t>
                      </a:r>
                    </a:p>
                  </a:txBody>
                  <a:tcPr marL="50800" marR="50800" marT="50800" marB="50800" anchor="ctr" horzOverflow="overflow"/>
                </a:tc>
                <a:extLst>
                  <a:ext uri="{0D108BD9-81ED-4DB2-BD59-A6C34878D82A}">
                    <a16:rowId xmlns:a16="http://schemas.microsoft.com/office/drawing/2014/main" val="10006"/>
                  </a:ext>
                </a:extLst>
              </a:tr>
              <a:tr h="561311">
                <a:tc>
                  <a:txBody>
                    <a:bodyPr/>
                    <a:lstStyle/>
                    <a:p>
                      <a:pPr defTabSz="914400">
                        <a:tabLst>
                          <a:tab pos="1663700" algn="l"/>
                        </a:tabLst>
                        <a:defRPr b="0"/>
                      </a:pPr>
                      <a:r>
                        <a:rPr sz="2600"/>
                        <a:t>Width</a:t>
                      </a:r>
                    </a:p>
                  </a:txBody>
                  <a:tcPr marL="50800" marR="50800" marT="50800" marB="50800" anchor="ctr" horzOverflow="overflow"/>
                </a:tc>
                <a:tc>
                  <a:txBody>
                    <a:bodyPr/>
                    <a:lstStyle/>
                    <a:p>
                      <a:pPr defTabSz="914400"/>
                      <a:r>
                        <a:rPr sz="2600"/>
                        <a:t>8-wide</a:t>
                      </a:r>
                    </a:p>
                  </a:txBody>
                  <a:tcPr marL="50800" marR="50800" marT="50800" marB="50800" anchor="ctr" horzOverflow="overflow"/>
                </a:tc>
                <a:extLst>
                  <a:ext uri="{0D108BD9-81ED-4DB2-BD59-A6C34878D82A}">
                    <a16:rowId xmlns:a16="http://schemas.microsoft.com/office/drawing/2014/main" val="10007"/>
                  </a:ext>
                </a:extLst>
              </a:tr>
              <a:tr h="561311">
                <a:tc>
                  <a:txBody>
                    <a:bodyPr/>
                    <a:lstStyle/>
                    <a:p>
                      <a:pPr defTabSz="914400">
                        <a:tabLst>
                          <a:tab pos="1663700" algn="l"/>
                        </a:tabLst>
                        <a:defRPr b="0"/>
                      </a:pPr>
                      <a:r>
                        <a:rPr sz="2600"/>
                        <a:t>ROB Size</a:t>
                      </a:r>
                    </a:p>
                  </a:txBody>
                  <a:tcPr marL="50800" marR="50800" marT="50800" marB="50800" anchor="ctr" horzOverflow="overflow"/>
                </a:tc>
                <a:tc>
                  <a:txBody>
                    <a:bodyPr/>
                    <a:lstStyle/>
                    <a:p>
                      <a:pPr defTabSz="914400"/>
                      <a:r>
                        <a:rPr sz="2600"/>
                        <a:t>512 entries</a:t>
                      </a:r>
                    </a:p>
                  </a:txBody>
                  <a:tcPr marL="50800" marR="50800" marT="50800" marB="50800" anchor="ctr" horzOverflow="overflow"/>
                </a:tc>
                <a:extLst>
                  <a:ext uri="{0D108BD9-81ED-4DB2-BD59-A6C34878D82A}">
                    <a16:rowId xmlns:a16="http://schemas.microsoft.com/office/drawing/2014/main" val="10008"/>
                  </a:ext>
                </a:extLst>
              </a:tr>
              <a:tr h="561311">
                <a:tc>
                  <a:txBody>
                    <a:bodyPr/>
                    <a:lstStyle/>
                    <a:p>
                      <a:pPr defTabSz="914400">
                        <a:tabLst>
                          <a:tab pos="1663700" algn="l"/>
                        </a:tabLst>
                        <a:defRPr b="0"/>
                      </a:pPr>
                      <a:r>
                        <a:rPr sz="2600"/>
                        <a:t>IQ/LQ/SQ</a:t>
                      </a:r>
                    </a:p>
                  </a:txBody>
                  <a:tcPr marL="50800" marR="50800" marT="50800" marB="50800" anchor="ctr" horzOverflow="overflow"/>
                </a:tc>
                <a:tc>
                  <a:txBody>
                    <a:bodyPr/>
                    <a:lstStyle/>
                    <a:p>
                      <a:pPr defTabSz="914400"/>
                      <a:r>
                        <a:rPr sz="2600"/>
                        <a:t>240/128/72</a:t>
                      </a:r>
                    </a:p>
                  </a:txBody>
                  <a:tcPr marL="50800" marR="50800" marT="50800" marB="50800" anchor="ctr" horzOverflow="overflow"/>
                </a:tc>
                <a:extLst>
                  <a:ext uri="{0D108BD9-81ED-4DB2-BD59-A6C34878D82A}">
                    <a16:rowId xmlns:a16="http://schemas.microsoft.com/office/drawing/2014/main" val="10009"/>
                  </a:ext>
                </a:extLst>
              </a:tr>
              <a:tr h="561311">
                <a:tc>
                  <a:txBody>
                    <a:bodyPr/>
                    <a:lstStyle/>
                    <a:p>
                      <a:pPr defTabSz="914400">
                        <a:tabLst>
                          <a:tab pos="1663700" algn="l"/>
                        </a:tabLst>
                        <a:defRPr b="0"/>
                      </a:pPr>
                      <a:r>
                        <a:rPr sz="2600"/>
                        <a:t>BPU</a:t>
                      </a:r>
                    </a:p>
                  </a:txBody>
                  <a:tcPr marL="50800" marR="50800" marT="50800" marB="50800" anchor="ctr" horzOverflow="overflow"/>
                </a:tc>
                <a:tc>
                  <a:txBody>
                    <a:bodyPr/>
                    <a:lstStyle/>
                    <a:p>
                      <a:pPr defTabSz="914400"/>
                      <a:r>
                        <a:rPr sz="2600"/>
                        <a:t>TAGE, ITTAGE</a:t>
                      </a:r>
                    </a:p>
                  </a:txBody>
                  <a:tcPr marL="50800" marR="50800" marT="50800" marB="50800" anchor="ctr" horzOverflow="overflow"/>
                </a:tc>
                <a:extLst>
                  <a:ext uri="{0D108BD9-81ED-4DB2-BD59-A6C34878D82A}">
                    <a16:rowId xmlns:a16="http://schemas.microsoft.com/office/drawing/2014/main" val="10010"/>
                  </a:ext>
                </a:extLst>
              </a:tr>
              <a:tr h="561311">
                <a:tc>
                  <a:txBody>
                    <a:bodyPr/>
                    <a:lstStyle/>
                    <a:p>
                      <a:pPr defTabSz="914400">
                        <a:tabLst>
                          <a:tab pos="1663700" algn="l"/>
                        </a:tabLst>
                        <a:defRPr b="0"/>
                      </a:pPr>
                      <a:r>
                        <a:rPr sz="2600"/>
                        <a:t>BTB</a:t>
                      </a:r>
                    </a:p>
                  </a:txBody>
                  <a:tcPr marL="50800" marR="50800" marT="50800" marB="50800" anchor="ctr" horzOverflow="overflow"/>
                </a:tc>
                <a:tc>
                  <a:txBody>
                    <a:bodyPr/>
                    <a:lstStyle/>
                    <a:p>
                      <a:pPr defTabSz="914400"/>
                      <a:r>
                        <a:rPr sz="2600"/>
                        <a:t>16K entries</a:t>
                      </a:r>
                    </a:p>
                  </a:txBody>
                  <a:tcPr marL="50800" marR="50800" marT="50800" marB="50800" anchor="ctr" horzOverflow="overflow"/>
                </a:tc>
                <a:extLst>
                  <a:ext uri="{0D108BD9-81ED-4DB2-BD59-A6C34878D82A}">
                    <a16:rowId xmlns:a16="http://schemas.microsoft.com/office/drawing/2014/main" val="10011"/>
                  </a:ext>
                </a:extLst>
              </a:tr>
            </a:tbl>
          </a:graphicData>
        </a:graphic>
      </p:graphicFrame>
      <p:sp>
        <p:nvSpPr>
          <p:cNvPr id="359" name="gem5 O3 CPU simulation parameters"/>
          <p:cNvSpPr txBox="1"/>
          <p:nvPr/>
        </p:nvSpPr>
        <p:spPr>
          <a:xfrm>
            <a:off x="711443" y="10851127"/>
            <a:ext cx="4577646" cy="82966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a:solidFill>
                  <a:srgbClr val="000000"/>
                </a:solidFill>
              </a:defRPr>
            </a:lvl1pPr>
          </a:lstStyle>
          <a:p>
            <a:r>
              <a:t>gem5 O3 CPU simulation parameters</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 name="Performance of X86 SPEC17 workloads with FDIP"/>
          <p:cNvSpPr txBox="1">
            <a:spLocks noGrp="1"/>
          </p:cNvSpPr>
          <p:nvPr>
            <p:ph type="title"/>
          </p:nvPr>
        </p:nvSpPr>
        <p:spPr>
          <a:prstGeom prst="rect">
            <a:avLst/>
          </a:prstGeom>
        </p:spPr>
        <p:txBody>
          <a:bodyPr/>
          <a:lstStyle>
            <a:lvl1pPr defTabSz="2145738">
              <a:defRPr sz="7480" spc="-149"/>
            </a:lvl1pPr>
          </a:lstStyle>
          <a:p>
            <a:r>
              <a:t>Performance of X86 SPEC17 workloads with FDIP</a:t>
            </a:r>
          </a:p>
        </p:txBody>
      </p:sp>
      <p:sp>
        <p:nvSpPr>
          <p:cNvPr id="362" name="IPC Performance improvement of X86 SPEC17 workloads in % over No FDIP baseline"/>
          <p:cNvSpPr txBox="1"/>
          <p:nvPr/>
        </p:nvSpPr>
        <p:spPr>
          <a:xfrm>
            <a:off x="7331865" y="11653533"/>
            <a:ext cx="12398376" cy="4737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2500">
                <a:solidFill>
                  <a:srgbClr val="000000"/>
                </a:solidFill>
              </a:defRPr>
            </a:lvl1pPr>
          </a:lstStyle>
          <a:p>
            <a:r>
              <a:t>IPC Performance improvement of X86 SPEC17 workloads in % over No FDIP baseline </a:t>
            </a:r>
          </a:p>
        </p:txBody>
      </p:sp>
      <p:pic>
        <p:nvPicPr>
          <p:cNvPr id="363" name="SPEC17_FDIP.pdf" descr="SPEC17_FDIP.pdf"/>
          <p:cNvPicPr>
            <a:picLocks noChangeAspect="1"/>
          </p:cNvPicPr>
          <p:nvPr/>
        </p:nvPicPr>
        <p:blipFill>
          <a:blip r:embed="rId2"/>
          <a:stretch>
            <a:fillRect/>
          </a:stretch>
        </p:blipFill>
        <p:spPr>
          <a:xfrm>
            <a:off x="6697581" y="3604593"/>
            <a:ext cx="13666946" cy="7790160"/>
          </a:xfrm>
          <a:prstGeom prst="rect">
            <a:avLst/>
          </a:prstGeom>
          <a:ln w="12700">
            <a:miter lim="400000"/>
          </a:ln>
        </p:spPr>
      </p:pic>
      <p:graphicFrame>
        <p:nvGraphicFramePr>
          <p:cNvPr id="364" name="Table 1"/>
          <p:cNvGraphicFramePr/>
          <p:nvPr/>
        </p:nvGraphicFramePr>
        <p:xfrm>
          <a:off x="782547" y="4131804"/>
          <a:ext cx="4448139" cy="6748438"/>
        </p:xfrm>
        <a:graphic>
          <a:graphicData uri="http://schemas.openxmlformats.org/drawingml/2006/table">
            <a:tbl>
              <a:tblPr firstRow="1" firstCol="1">
                <a:tableStyleId>{4C3C2611-4C71-4FC5-86AE-919BDF0F9419}</a:tableStyleId>
              </a:tblPr>
              <a:tblGrid>
                <a:gridCol w="1819237">
                  <a:extLst>
                    <a:ext uri="{9D8B030D-6E8A-4147-A177-3AD203B41FA5}">
                      <a16:colId xmlns:a16="http://schemas.microsoft.com/office/drawing/2014/main" val="20000"/>
                    </a:ext>
                  </a:extLst>
                </a:gridCol>
                <a:gridCol w="2616200">
                  <a:extLst>
                    <a:ext uri="{9D8B030D-6E8A-4147-A177-3AD203B41FA5}">
                      <a16:colId xmlns:a16="http://schemas.microsoft.com/office/drawing/2014/main" val="20001"/>
                    </a:ext>
                  </a:extLst>
                </a:gridCol>
              </a:tblGrid>
              <a:tr h="561311">
                <a:tc>
                  <a:txBody>
                    <a:bodyPr/>
                    <a:lstStyle/>
                    <a:p>
                      <a:pPr defTabSz="914400">
                        <a:tabLst>
                          <a:tab pos="1663700" algn="l"/>
                        </a:tabLst>
                        <a:defRPr b="0"/>
                      </a:pPr>
                      <a:r>
                        <a:rPr sz="2600" b="1"/>
                        <a:t>Field</a:t>
                      </a:r>
                    </a:p>
                  </a:txBody>
                  <a:tcPr marL="50800" marR="50800" marT="50800" marB="50800" anchor="ctr" horzOverflow="overflow"/>
                </a:tc>
                <a:tc>
                  <a:txBody>
                    <a:bodyPr/>
                    <a:lstStyle/>
                    <a:p>
                      <a:pPr defTabSz="914400">
                        <a:tabLst>
                          <a:tab pos="1663700" algn="l"/>
                        </a:tabLst>
                        <a:defRPr b="0"/>
                      </a:pPr>
                      <a:r>
                        <a:rPr sz="2600" b="1"/>
                        <a:t>Alderlake like</a:t>
                      </a:r>
                    </a:p>
                  </a:txBody>
                  <a:tcPr marL="50800" marR="50800" marT="50800" marB="50800" anchor="ctr" horzOverflow="overflow"/>
                </a:tc>
                <a:extLst>
                  <a:ext uri="{0D108BD9-81ED-4DB2-BD59-A6C34878D82A}">
                    <a16:rowId xmlns:a16="http://schemas.microsoft.com/office/drawing/2014/main" val="10000"/>
                  </a:ext>
                </a:extLst>
              </a:tr>
              <a:tr h="561311">
                <a:tc>
                  <a:txBody>
                    <a:bodyPr/>
                    <a:lstStyle/>
                    <a:p>
                      <a:pPr defTabSz="914400">
                        <a:tabLst>
                          <a:tab pos="1663700" algn="l"/>
                        </a:tabLst>
                        <a:defRPr b="0"/>
                      </a:pPr>
                      <a:r>
                        <a:rPr sz="2600"/>
                        <a:t>ISA</a:t>
                      </a:r>
                    </a:p>
                  </a:txBody>
                  <a:tcPr marL="50800" marR="50800" marT="50800" marB="50800" anchor="ctr" horzOverflow="overflow"/>
                </a:tc>
                <a:tc>
                  <a:txBody>
                    <a:bodyPr/>
                    <a:lstStyle/>
                    <a:p>
                      <a:pPr defTabSz="914400"/>
                      <a:r>
                        <a:rPr sz="2600"/>
                        <a:t>X86 64-bit</a:t>
                      </a:r>
                    </a:p>
                  </a:txBody>
                  <a:tcPr marL="50800" marR="50800" marT="50800" marB="50800" anchor="ctr" horzOverflow="overflow"/>
                </a:tc>
                <a:extLst>
                  <a:ext uri="{0D108BD9-81ED-4DB2-BD59-A6C34878D82A}">
                    <a16:rowId xmlns:a16="http://schemas.microsoft.com/office/drawing/2014/main" val="10001"/>
                  </a:ext>
                </a:extLst>
              </a:tr>
              <a:tr h="561311">
                <a:tc>
                  <a:txBody>
                    <a:bodyPr/>
                    <a:lstStyle/>
                    <a:p>
                      <a:pPr defTabSz="914400">
                        <a:tabLst>
                          <a:tab pos="1663700" algn="l"/>
                        </a:tabLst>
                        <a:defRPr b="0"/>
                      </a:pPr>
                      <a:r>
                        <a:rPr sz="2600"/>
                        <a:t>L1I</a:t>
                      </a:r>
                    </a:p>
                  </a:txBody>
                  <a:tcPr marL="50800" marR="50800" marT="50800" marB="50800" anchor="ctr" horzOverflow="overflow"/>
                </a:tc>
                <a:tc>
                  <a:txBody>
                    <a:bodyPr/>
                    <a:lstStyle/>
                    <a:p>
                      <a:pPr defTabSz="914400"/>
                      <a:r>
                        <a:rPr sz="2600"/>
                        <a:t>32KB</a:t>
                      </a:r>
                    </a:p>
                  </a:txBody>
                  <a:tcPr marL="50800" marR="50800" marT="50800" marB="50800" anchor="ctr" horzOverflow="overflow"/>
                </a:tc>
                <a:extLst>
                  <a:ext uri="{0D108BD9-81ED-4DB2-BD59-A6C34878D82A}">
                    <a16:rowId xmlns:a16="http://schemas.microsoft.com/office/drawing/2014/main" val="10002"/>
                  </a:ext>
                </a:extLst>
              </a:tr>
              <a:tr h="561311">
                <a:tc>
                  <a:txBody>
                    <a:bodyPr/>
                    <a:lstStyle/>
                    <a:p>
                      <a:pPr defTabSz="914400">
                        <a:tabLst>
                          <a:tab pos="1663700" algn="l"/>
                        </a:tabLst>
                        <a:defRPr b="0"/>
                      </a:pPr>
                      <a:r>
                        <a:rPr sz="2600"/>
                        <a:t>L1D</a:t>
                      </a:r>
                    </a:p>
                  </a:txBody>
                  <a:tcPr marL="50800" marR="50800" marT="50800" marB="50800" anchor="ctr" horzOverflow="overflow"/>
                </a:tc>
                <a:tc>
                  <a:txBody>
                    <a:bodyPr/>
                    <a:lstStyle/>
                    <a:p>
                      <a:pPr defTabSz="914400"/>
                      <a:r>
                        <a:rPr sz="2600"/>
                        <a:t>64KB</a:t>
                      </a:r>
                    </a:p>
                  </a:txBody>
                  <a:tcPr marL="50800" marR="50800" marT="50800" marB="50800" anchor="ctr" horzOverflow="overflow"/>
                </a:tc>
                <a:extLst>
                  <a:ext uri="{0D108BD9-81ED-4DB2-BD59-A6C34878D82A}">
                    <a16:rowId xmlns:a16="http://schemas.microsoft.com/office/drawing/2014/main" val="10003"/>
                  </a:ext>
                </a:extLst>
              </a:tr>
              <a:tr h="561311">
                <a:tc>
                  <a:txBody>
                    <a:bodyPr/>
                    <a:lstStyle/>
                    <a:p>
                      <a:pPr defTabSz="914400">
                        <a:tabLst>
                          <a:tab pos="1663700" algn="l"/>
                        </a:tabLst>
                        <a:defRPr b="0"/>
                      </a:pPr>
                      <a:r>
                        <a:rPr sz="2600"/>
                        <a:t>L2</a:t>
                      </a:r>
                    </a:p>
                  </a:txBody>
                  <a:tcPr marL="50800" marR="50800" marT="50800" marB="50800" anchor="ctr" horzOverflow="overflow"/>
                </a:tc>
                <a:tc>
                  <a:txBody>
                    <a:bodyPr/>
                    <a:lstStyle/>
                    <a:p>
                      <a:pPr defTabSz="914400"/>
                      <a:r>
                        <a:rPr sz="2600"/>
                        <a:t>1MB (16-way)</a:t>
                      </a:r>
                    </a:p>
                  </a:txBody>
                  <a:tcPr marL="50800" marR="50800" marT="50800" marB="50800" anchor="ctr" horzOverflow="overflow"/>
                </a:tc>
                <a:extLst>
                  <a:ext uri="{0D108BD9-81ED-4DB2-BD59-A6C34878D82A}">
                    <a16:rowId xmlns:a16="http://schemas.microsoft.com/office/drawing/2014/main" val="10004"/>
                  </a:ext>
                </a:extLst>
              </a:tr>
              <a:tr h="561311">
                <a:tc>
                  <a:txBody>
                    <a:bodyPr/>
                    <a:lstStyle/>
                    <a:p>
                      <a:pPr defTabSz="914400">
                        <a:tabLst>
                          <a:tab pos="1663700" algn="l"/>
                        </a:tabLst>
                        <a:defRPr b="0"/>
                      </a:pPr>
                      <a:r>
                        <a:rPr sz="2600"/>
                        <a:t>L3</a:t>
                      </a:r>
                    </a:p>
                  </a:txBody>
                  <a:tcPr marL="50800" marR="50800" marT="50800" marB="50800" anchor="ctr" horzOverflow="overflow"/>
                </a:tc>
                <a:tc>
                  <a:txBody>
                    <a:bodyPr/>
                    <a:lstStyle/>
                    <a:p>
                      <a:pPr defTabSz="914400"/>
                      <a:r>
                        <a:rPr sz="2600"/>
                        <a:t>2MB</a:t>
                      </a:r>
                    </a:p>
                  </a:txBody>
                  <a:tcPr marL="50800" marR="50800" marT="50800" marB="50800" anchor="ctr" horzOverflow="overflow"/>
                </a:tc>
                <a:extLst>
                  <a:ext uri="{0D108BD9-81ED-4DB2-BD59-A6C34878D82A}">
                    <a16:rowId xmlns:a16="http://schemas.microsoft.com/office/drawing/2014/main" val="10005"/>
                  </a:ext>
                </a:extLst>
              </a:tr>
              <a:tr h="561311">
                <a:tc>
                  <a:txBody>
                    <a:bodyPr/>
                    <a:lstStyle/>
                    <a:p>
                      <a:pPr defTabSz="914400">
                        <a:tabLst>
                          <a:tab pos="1663700" algn="l"/>
                        </a:tabLst>
                        <a:defRPr b="0"/>
                      </a:pPr>
                      <a:r>
                        <a:rPr sz="2600"/>
                        <a:t>FTQ</a:t>
                      </a:r>
                    </a:p>
                  </a:txBody>
                  <a:tcPr marL="50800" marR="50800" marT="50800" marB="50800" anchor="ctr" horzOverflow="overflow"/>
                </a:tc>
                <a:tc>
                  <a:txBody>
                    <a:bodyPr/>
                    <a:lstStyle/>
                    <a:p>
                      <a:pPr defTabSz="914400"/>
                      <a:r>
                        <a:rPr sz="2600"/>
                        <a:t>24 entry 192 inst</a:t>
                      </a:r>
                    </a:p>
                  </a:txBody>
                  <a:tcPr marL="50800" marR="50800" marT="50800" marB="50800" anchor="ctr" horzOverflow="overflow"/>
                </a:tc>
                <a:extLst>
                  <a:ext uri="{0D108BD9-81ED-4DB2-BD59-A6C34878D82A}">
                    <a16:rowId xmlns:a16="http://schemas.microsoft.com/office/drawing/2014/main" val="10006"/>
                  </a:ext>
                </a:extLst>
              </a:tr>
              <a:tr h="561311">
                <a:tc>
                  <a:txBody>
                    <a:bodyPr/>
                    <a:lstStyle/>
                    <a:p>
                      <a:pPr defTabSz="914400">
                        <a:tabLst>
                          <a:tab pos="1663700" algn="l"/>
                        </a:tabLst>
                        <a:defRPr b="0"/>
                      </a:pPr>
                      <a:r>
                        <a:rPr sz="2600"/>
                        <a:t>Width</a:t>
                      </a:r>
                    </a:p>
                  </a:txBody>
                  <a:tcPr marL="50800" marR="50800" marT="50800" marB="50800" anchor="ctr" horzOverflow="overflow"/>
                </a:tc>
                <a:tc>
                  <a:txBody>
                    <a:bodyPr/>
                    <a:lstStyle/>
                    <a:p>
                      <a:pPr defTabSz="914400"/>
                      <a:r>
                        <a:rPr sz="2600"/>
                        <a:t>8-wide</a:t>
                      </a:r>
                    </a:p>
                  </a:txBody>
                  <a:tcPr marL="50800" marR="50800" marT="50800" marB="50800" anchor="ctr" horzOverflow="overflow"/>
                </a:tc>
                <a:extLst>
                  <a:ext uri="{0D108BD9-81ED-4DB2-BD59-A6C34878D82A}">
                    <a16:rowId xmlns:a16="http://schemas.microsoft.com/office/drawing/2014/main" val="10007"/>
                  </a:ext>
                </a:extLst>
              </a:tr>
              <a:tr h="561311">
                <a:tc>
                  <a:txBody>
                    <a:bodyPr/>
                    <a:lstStyle/>
                    <a:p>
                      <a:pPr defTabSz="914400">
                        <a:tabLst>
                          <a:tab pos="1663700" algn="l"/>
                        </a:tabLst>
                        <a:defRPr b="0"/>
                      </a:pPr>
                      <a:r>
                        <a:rPr sz="2600"/>
                        <a:t>ROB Size</a:t>
                      </a:r>
                    </a:p>
                  </a:txBody>
                  <a:tcPr marL="50800" marR="50800" marT="50800" marB="50800" anchor="ctr" horzOverflow="overflow"/>
                </a:tc>
                <a:tc>
                  <a:txBody>
                    <a:bodyPr/>
                    <a:lstStyle/>
                    <a:p>
                      <a:pPr defTabSz="914400"/>
                      <a:r>
                        <a:rPr sz="2600"/>
                        <a:t>512 entries</a:t>
                      </a:r>
                    </a:p>
                  </a:txBody>
                  <a:tcPr marL="50800" marR="50800" marT="50800" marB="50800" anchor="ctr" horzOverflow="overflow"/>
                </a:tc>
                <a:extLst>
                  <a:ext uri="{0D108BD9-81ED-4DB2-BD59-A6C34878D82A}">
                    <a16:rowId xmlns:a16="http://schemas.microsoft.com/office/drawing/2014/main" val="10008"/>
                  </a:ext>
                </a:extLst>
              </a:tr>
              <a:tr h="561311">
                <a:tc>
                  <a:txBody>
                    <a:bodyPr/>
                    <a:lstStyle/>
                    <a:p>
                      <a:pPr defTabSz="914400">
                        <a:tabLst>
                          <a:tab pos="1663700" algn="l"/>
                        </a:tabLst>
                        <a:defRPr b="0"/>
                      </a:pPr>
                      <a:r>
                        <a:rPr sz="2600"/>
                        <a:t>IQ/LQ/SQ</a:t>
                      </a:r>
                    </a:p>
                  </a:txBody>
                  <a:tcPr marL="50800" marR="50800" marT="50800" marB="50800" anchor="ctr" horzOverflow="overflow"/>
                </a:tc>
                <a:tc>
                  <a:txBody>
                    <a:bodyPr/>
                    <a:lstStyle/>
                    <a:p>
                      <a:pPr defTabSz="914400"/>
                      <a:r>
                        <a:rPr sz="2600"/>
                        <a:t>240/128/72</a:t>
                      </a:r>
                    </a:p>
                  </a:txBody>
                  <a:tcPr marL="50800" marR="50800" marT="50800" marB="50800" anchor="ctr" horzOverflow="overflow"/>
                </a:tc>
                <a:extLst>
                  <a:ext uri="{0D108BD9-81ED-4DB2-BD59-A6C34878D82A}">
                    <a16:rowId xmlns:a16="http://schemas.microsoft.com/office/drawing/2014/main" val="10009"/>
                  </a:ext>
                </a:extLst>
              </a:tr>
              <a:tr h="561311">
                <a:tc>
                  <a:txBody>
                    <a:bodyPr/>
                    <a:lstStyle/>
                    <a:p>
                      <a:pPr defTabSz="914400">
                        <a:tabLst>
                          <a:tab pos="1663700" algn="l"/>
                        </a:tabLst>
                        <a:defRPr b="0"/>
                      </a:pPr>
                      <a:r>
                        <a:rPr sz="2600"/>
                        <a:t>BPU</a:t>
                      </a:r>
                    </a:p>
                  </a:txBody>
                  <a:tcPr marL="50800" marR="50800" marT="50800" marB="50800" anchor="ctr" horzOverflow="overflow"/>
                </a:tc>
                <a:tc>
                  <a:txBody>
                    <a:bodyPr/>
                    <a:lstStyle/>
                    <a:p>
                      <a:pPr defTabSz="914400"/>
                      <a:r>
                        <a:rPr sz="2600"/>
                        <a:t>TAGE, ITTAGE</a:t>
                      </a:r>
                    </a:p>
                  </a:txBody>
                  <a:tcPr marL="50800" marR="50800" marT="50800" marB="50800" anchor="ctr" horzOverflow="overflow"/>
                </a:tc>
                <a:extLst>
                  <a:ext uri="{0D108BD9-81ED-4DB2-BD59-A6C34878D82A}">
                    <a16:rowId xmlns:a16="http://schemas.microsoft.com/office/drawing/2014/main" val="10010"/>
                  </a:ext>
                </a:extLst>
              </a:tr>
              <a:tr h="561311">
                <a:tc>
                  <a:txBody>
                    <a:bodyPr/>
                    <a:lstStyle/>
                    <a:p>
                      <a:pPr defTabSz="914400">
                        <a:tabLst>
                          <a:tab pos="1663700" algn="l"/>
                        </a:tabLst>
                        <a:defRPr b="0"/>
                      </a:pPr>
                      <a:r>
                        <a:rPr sz="2600"/>
                        <a:t>BTB</a:t>
                      </a:r>
                    </a:p>
                  </a:txBody>
                  <a:tcPr marL="50800" marR="50800" marT="50800" marB="50800" anchor="ctr" horzOverflow="overflow"/>
                </a:tc>
                <a:tc>
                  <a:txBody>
                    <a:bodyPr/>
                    <a:lstStyle/>
                    <a:p>
                      <a:pPr defTabSz="914400"/>
                      <a:r>
                        <a:rPr sz="2600"/>
                        <a:t>16K entries</a:t>
                      </a:r>
                    </a:p>
                  </a:txBody>
                  <a:tcPr marL="50800" marR="50800" marT="50800" marB="50800" anchor="ctr" horzOverflow="overflow"/>
                </a:tc>
                <a:extLst>
                  <a:ext uri="{0D108BD9-81ED-4DB2-BD59-A6C34878D82A}">
                    <a16:rowId xmlns:a16="http://schemas.microsoft.com/office/drawing/2014/main" val="10011"/>
                  </a:ext>
                </a:extLst>
              </a:tr>
            </a:tbl>
          </a:graphicData>
        </a:graphic>
      </p:graphicFrame>
      <p:sp>
        <p:nvSpPr>
          <p:cNvPr id="365" name="gem5 O3 CPU simulation parameters"/>
          <p:cNvSpPr txBox="1"/>
          <p:nvPr/>
        </p:nvSpPr>
        <p:spPr>
          <a:xfrm>
            <a:off x="711443" y="10851127"/>
            <a:ext cx="4577646" cy="82966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a:solidFill>
                  <a:srgbClr val="000000"/>
                </a:solidFill>
              </a:defRPr>
            </a:lvl1pPr>
          </a:lstStyle>
          <a:p>
            <a:r>
              <a:t>gem5 O3 CPU simulation parameters</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 name="Published Works"/>
          <p:cNvSpPr txBox="1">
            <a:spLocks noGrp="1"/>
          </p:cNvSpPr>
          <p:nvPr>
            <p:ph type="title"/>
          </p:nvPr>
        </p:nvSpPr>
        <p:spPr>
          <a:prstGeom prst="rect">
            <a:avLst/>
          </a:prstGeom>
        </p:spPr>
        <p:txBody>
          <a:bodyPr/>
          <a:lstStyle/>
          <a:p>
            <a:r>
              <a:t>Published Works</a:t>
            </a:r>
          </a:p>
        </p:txBody>
      </p:sp>
      <p:sp>
        <p:nvSpPr>
          <p:cNvPr id="368" name="Slide Subtitle"/>
          <p:cNvSpPr txBox="1">
            <a:spLocks noGrp="1"/>
          </p:cNvSpPr>
          <p:nvPr>
            <p:ph type="body" idx="21"/>
          </p:nvPr>
        </p:nvSpPr>
        <p:spPr>
          <a:prstGeom prst="rect">
            <a:avLst/>
          </a:prstGeom>
        </p:spPr>
        <p:txBody>
          <a:bodyPr/>
          <a:lstStyle/>
          <a:p>
            <a:endParaRPr/>
          </a:p>
        </p:txBody>
      </p:sp>
      <p:sp>
        <p:nvSpPr>
          <p:cNvPr id="369" name="EMISSARY: Enhanced Miss Awareness Replacement Policy for L2 Instruction Caching at ISCA’23…"/>
          <p:cNvSpPr txBox="1">
            <a:spLocks noGrp="1"/>
          </p:cNvSpPr>
          <p:nvPr>
            <p:ph type="body" idx="1"/>
          </p:nvPr>
        </p:nvSpPr>
        <p:spPr>
          <a:prstGeom prst="rect">
            <a:avLst/>
          </a:prstGeom>
        </p:spPr>
        <p:txBody>
          <a:bodyPr/>
          <a:lstStyle/>
          <a:p>
            <a:r>
              <a:t>EMISSARY: Enhanced Miss Awareness Replacement Policy for L2 Instruction Caching at ISCA’23</a:t>
            </a:r>
          </a:p>
          <a:p>
            <a:r>
              <a:t>Session 2B</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 name="Conclusion"/>
          <p:cNvSpPr txBox="1">
            <a:spLocks noGrp="1"/>
          </p:cNvSpPr>
          <p:nvPr>
            <p:ph type="title"/>
          </p:nvPr>
        </p:nvSpPr>
        <p:spPr>
          <a:prstGeom prst="rect">
            <a:avLst/>
          </a:prstGeom>
        </p:spPr>
        <p:txBody>
          <a:bodyPr/>
          <a:lstStyle/>
          <a:p>
            <a:r>
              <a:t>Conclusion</a:t>
            </a:r>
          </a:p>
        </p:txBody>
      </p:sp>
      <p:sp>
        <p:nvSpPr>
          <p:cNvPr id="372" name="Slide Subtitle"/>
          <p:cNvSpPr txBox="1">
            <a:spLocks noGrp="1"/>
          </p:cNvSpPr>
          <p:nvPr>
            <p:ph type="body" idx="21"/>
          </p:nvPr>
        </p:nvSpPr>
        <p:spPr>
          <a:prstGeom prst="rect">
            <a:avLst/>
          </a:prstGeom>
        </p:spPr>
        <p:txBody>
          <a:bodyPr/>
          <a:lstStyle/>
          <a:p>
            <a:endParaRPr/>
          </a:p>
        </p:txBody>
      </p:sp>
      <p:sp>
        <p:nvSpPr>
          <p:cNvPr id="373" name="We implemented FDIP in gem5.…"/>
          <p:cNvSpPr txBox="1">
            <a:spLocks noGrp="1"/>
          </p:cNvSpPr>
          <p:nvPr>
            <p:ph type="body" idx="1"/>
          </p:nvPr>
        </p:nvSpPr>
        <p:spPr>
          <a:prstGeom prst="rect">
            <a:avLst/>
          </a:prstGeom>
        </p:spPr>
        <p:txBody>
          <a:bodyPr/>
          <a:lstStyle/>
          <a:p>
            <a:r>
              <a:t>We implemented FDIP in gem5.</a:t>
            </a:r>
          </a:p>
          <a:p>
            <a:r>
              <a:t>A significant speedup over baseline.</a:t>
            </a:r>
          </a:p>
          <a:p>
            <a:r>
              <a:t>This work was used in EMISSARY [ISCA’23]. </a:t>
            </a:r>
          </a:p>
          <a:p>
            <a:r>
              <a:t>Available at </a:t>
            </a:r>
            <a:r>
              <a:rPr u="sng">
                <a:solidFill>
                  <a:schemeClr val="accent1">
                    <a:lumOff val="-13575"/>
                  </a:schemeClr>
                </a:solidFill>
                <a:hlinkClick r:id="rId2"/>
              </a:rPr>
              <a:t>https://github.com/PrincetonUniversity/gem5_FDIP</a:t>
            </a:r>
          </a:p>
          <a:p>
            <a:r>
              <a:t>Workloads:  </a:t>
            </a:r>
            <a:r>
              <a:rPr u="sng">
                <a:solidFill>
                  <a:schemeClr val="accent1">
                    <a:lumOff val="-13575"/>
                  </a:schemeClr>
                </a:solidFill>
                <a:hlinkClick r:id="rId3"/>
              </a:rPr>
              <a:t>https://tinyurl.com/yjsc2aw4</a:t>
            </a:r>
          </a:p>
        </p:txBody>
      </p:sp>
      <p:pic>
        <p:nvPicPr>
          <p:cNvPr id="374" name="gem5_FDIP.png" descr="gem5_FDIP.png"/>
          <p:cNvPicPr>
            <a:picLocks noChangeAspect="1"/>
          </p:cNvPicPr>
          <p:nvPr/>
        </p:nvPicPr>
        <p:blipFill>
          <a:blip r:embed="rId4"/>
          <a:stretch>
            <a:fillRect/>
          </a:stretch>
        </p:blipFill>
        <p:spPr>
          <a:xfrm>
            <a:off x="18834022" y="10056765"/>
            <a:ext cx="2036078" cy="2036078"/>
          </a:xfrm>
          <a:prstGeom prst="rect">
            <a:avLst/>
          </a:prstGeom>
          <a:ln w="12700">
            <a:miter lim="400000"/>
          </a:ln>
        </p:spPr>
      </p:pic>
      <p:pic>
        <p:nvPicPr>
          <p:cNvPr id="375" name="emissary_arm_workloads.png" descr="emissary_arm_workloads.png"/>
          <p:cNvPicPr>
            <a:picLocks noChangeAspect="1"/>
          </p:cNvPicPr>
          <p:nvPr/>
        </p:nvPicPr>
        <p:blipFill>
          <a:blip r:embed="rId5"/>
          <a:stretch>
            <a:fillRect/>
          </a:stretch>
        </p:blipFill>
        <p:spPr>
          <a:xfrm>
            <a:off x="21370686" y="9963791"/>
            <a:ext cx="2145825" cy="2145826"/>
          </a:xfrm>
          <a:prstGeom prst="rect">
            <a:avLst/>
          </a:prstGeom>
          <a:ln w="12700">
            <a:miter lim="400000"/>
          </a:ln>
        </p:spPr>
      </p:pic>
      <p:sp>
        <p:nvSpPr>
          <p:cNvPr id="376" name="Workloads"/>
          <p:cNvSpPr txBox="1"/>
          <p:nvPr/>
        </p:nvSpPr>
        <p:spPr>
          <a:xfrm>
            <a:off x="21666967" y="12068889"/>
            <a:ext cx="1553261" cy="46136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a:solidFill>
                  <a:srgbClr val="000000"/>
                </a:solidFill>
              </a:defRPr>
            </a:lvl1pPr>
          </a:lstStyle>
          <a:p>
            <a:r>
              <a:t>Workloads</a:t>
            </a:r>
          </a:p>
        </p:txBody>
      </p:sp>
      <p:sp>
        <p:nvSpPr>
          <p:cNvPr id="377" name="gem5 + FDIP"/>
          <p:cNvSpPr txBox="1"/>
          <p:nvPr/>
        </p:nvSpPr>
        <p:spPr>
          <a:xfrm>
            <a:off x="18901693" y="12068889"/>
            <a:ext cx="1900733" cy="46136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a:solidFill>
                  <a:srgbClr val="000000"/>
                </a:solidFill>
              </a:defRPr>
            </a:lvl1pPr>
          </a:lstStyle>
          <a:p>
            <a:r>
              <a:t>gem5 + FDIP</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 name="Thank you…"/>
          <p:cNvSpPr txBox="1">
            <a:spLocks noGrp="1"/>
          </p:cNvSpPr>
          <p:nvPr>
            <p:ph type="body" sz="half" idx="1"/>
          </p:nvPr>
        </p:nvSpPr>
        <p:spPr>
          <a:prstGeom prst="rect">
            <a:avLst/>
          </a:prstGeom>
        </p:spPr>
        <p:txBody>
          <a:bodyPr/>
          <a:lstStyle/>
          <a:p>
            <a:r>
              <a:t>Thank you</a:t>
            </a:r>
          </a:p>
          <a:p>
            <a:r>
              <a:t>Questions?</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State-of-Art Front-end"/>
          <p:cNvSpPr txBox="1">
            <a:spLocks noGrp="1"/>
          </p:cNvSpPr>
          <p:nvPr>
            <p:ph type="title"/>
          </p:nvPr>
        </p:nvSpPr>
        <p:spPr>
          <a:prstGeom prst="rect">
            <a:avLst/>
          </a:prstGeom>
        </p:spPr>
        <p:txBody>
          <a:bodyPr/>
          <a:lstStyle/>
          <a:p>
            <a:r>
              <a:t>State-of-Art Front-end</a:t>
            </a:r>
          </a:p>
        </p:txBody>
      </p:sp>
      <p:sp>
        <p:nvSpPr>
          <p:cNvPr id="165" name="I-Cache"/>
          <p:cNvSpPr/>
          <p:nvPr/>
        </p:nvSpPr>
        <p:spPr>
          <a:xfrm>
            <a:off x="13070758" y="8232090"/>
            <a:ext cx="1651102" cy="641801"/>
          </a:xfrm>
          <a:prstGeom prst="rect">
            <a:avLst/>
          </a:prstGeom>
          <a:ln w="25400">
            <a:solidFill>
              <a:srgbClr val="000000"/>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825500">
              <a:defRPr sz="2100">
                <a:solidFill>
                  <a:srgbClr val="000000"/>
                </a:solidFill>
                <a:latin typeface="Helvetica Neue Medium"/>
                <a:ea typeface="Helvetica Neue Medium"/>
                <a:cs typeface="Helvetica Neue Medium"/>
                <a:sym typeface="Helvetica Neue Medium"/>
              </a:defRPr>
            </a:lvl1pPr>
          </a:lstStyle>
          <a:p>
            <a:r>
              <a:t>I-Cache</a:t>
            </a:r>
          </a:p>
        </p:txBody>
      </p:sp>
      <p:sp>
        <p:nvSpPr>
          <p:cNvPr id="166" name="Fetch Engine"/>
          <p:cNvSpPr/>
          <p:nvPr/>
        </p:nvSpPr>
        <p:spPr>
          <a:xfrm>
            <a:off x="13070758" y="6088937"/>
            <a:ext cx="1651102" cy="1050478"/>
          </a:xfrm>
          <a:prstGeom prst="rect">
            <a:avLst/>
          </a:prstGeom>
          <a:ln w="25400">
            <a:solidFill>
              <a:srgbClr val="000000"/>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825500">
              <a:defRPr sz="2100">
                <a:solidFill>
                  <a:srgbClr val="000000"/>
                </a:solidFill>
                <a:latin typeface="Helvetica Neue Medium"/>
                <a:ea typeface="Helvetica Neue Medium"/>
                <a:cs typeface="Helvetica Neue Medium"/>
                <a:sym typeface="Helvetica Neue Medium"/>
              </a:defRPr>
            </a:lvl1pPr>
          </a:lstStyle>
          <a:p>
            <a:r>
              <a:t>Fetch Engine</a:t>
            </a:r>
          </a:p>
        </p:txBody>
      </p:sp>
      <p:sp>
        <p:nvSpPr>
          <p:cNvPr id="167" name="Rounded Rectangle"/>
          <p:cNvSpPr/>
          <p:nvPr/>
        </p:nvSpPr>
        <p:spPr>
          <a:xfrm>
            <a:off x="8432703" y="5282847"/>
            <a:ext cx="6679847" cy="3837196"/>
          </a:xfrm>
          <a:prstGeom prst="roundRect">
            <a:avLst>
              <a:gd name="adj" fmla="val 7997"/>
            </a:avLst>
          </a:prstGeom>
          <a:ln w="25400">
            <a:solidFill>
              <a:srgbClr val="000000"/>
            </a:solidFill>
            <a:custDash>
              <a:ds d="200000" sp="200000"/>
            </a:custDash>
            <a:miter lim="400000"/>
          </a:ln>
        </p:spPr>
        <p:txBody>
          <a:bodyPr lIns="50800" tIns="50800" rIns="50800" bIns="50800" anchor="ctr"/>
          <a:lstStyle/>
          <a:p>
            <a:pPr defTabSz="825500">
              <a:defRPr sz="3200">
                <a:solidFill>
                  <a:srgbClr val="FFFFFF"/>
                </a:solidFill>
                <a:latin typeface="Helvetica Neue Medium"/>
                <a:ea typeface="Helvetica Neue Medium"/>
                <a:cs typeface="Helvetica Neue Medium"/>
                <a:sym typeface="Helvetica Neue Medium"/>
              </a:defRPr>
            </a:pPr>
            <a:endParaRPr/>
          </a:p>
        </p:txBody>
      </p:sp>
      <p:sp>
        <p:nvSpPr>
          <p:cNvPr id="168" name="Rectangle"/>
          <p:cNvSpPr/>
          <p:nvPr/>
        </p:nvSpPr>
        <p:spPr>
          <a:xfrm>
            <a:off x="8239680" y="4507983"/>
            <a:ext cx="9296183" cy="5203048"/>
          </a:xfrm>
          <a:prstGeom prst="rect">
            <a:avLst/>
          </a:prstGeom>
          <a:ln w="25400">
            <a:solidFill>
              <a:srgbClr val="000000"/>
            </a:solidFill>
            <a:custDash>
              <a:ds d="200000" sp="200000"/>
            </a:custDash>
            <a:miter lim="400000"/>
          </a:ln>
        </p:spPr>
        <p:txBody>
          <a:bodyPr lIns="50800" tIns="50800" rIns="50800" bIns="50800" anchor="ctr"/>
          <a:lstStyle/>
          <a:p>
            <a:pPr defTabSz="825500">
              <a:defRPr sz="2100">
                <a:solidFill>
                  <a:srgbClr val="000000"/>
                </a:solidFill>
                <a:latin typeface="Helvetica Neue Medium"/>
                <a:ea typeface="Helvetica Neue Medium"/>
                <a:cs typeface="Helvetica Neue Medium"/>
                <a:sym typeface="Helvetica Neue Medium"/>
              </a:defRPr>
            </a:pPr>
            <a:endParaRPr/>
          </a:p>
        </p:txBody>
      </p:sp>
      <p:sp>
        <p:nvSpPr>
          <p:cNvPr id="169" name="Line"/>
          <p:cNvSpPr/>
          <p:nvPr/>
        </p:nvSpPr>
        <p:spPr>
          <a:xfrm>
            <a:off x="13890432" y="7136309"/>
            <a:ext cx="1" cy="1083500"/>
          </a:xfrm>
          <a:prstGeom prst="line">
            <a:avLst/>
          </a:prstGeom>
          <a:ln w="38100">
            <a:solidFill>
              <a:srgbClr val="000000"/>
            </a:solidFill>
            <a:miter lim="400000"/>
            <a:headEnd type="triangle"/>
            <a:tailEnd type="triangle"/>
          </a:ln>
        </p:spPr>
        <p:txBody>
          <a:bodyPr lIns="50800" tIns="50800" rIns="50800" bIns="50800" anchor="ctr"/>
          <a:lstStyle/>
          <a:p>
            <a:endParaRPr/>
          </a:p>
        </p:txBody>
      </p:sp>
      <p:sp>
        <p:nvSpPr>
          <p:cNvPr id="170" name="Line"/>
          <p:cNvSpPr/>
          <p:nvPr/>
        </p:nvSpPr>
        <p:spPr>
          <a:xfrm flipH="1" flipV="1">
            <a:off x="8650999" y="5157905"/>
            <a:ext cx="9321581" cy="1"/>
          </a:xfrm>
          <a:prstGeom prst="line">
            <a:avLst/>
          </a:prstGeom>
          <a:ln w="38100">
            <a:solidFill>
              <a:srgbClr val="000000"/>
            </a:solidFill>
            <a:miter lim="400000"/>
          </a:ln>
        </p:spPr>
        <p:txBody>
          <a:bodyPr lIns="50800" tIns="50800" rIns="50800" bIns="50800" anchor="ctr"/>
          <a:lstStyle/>
          <a:p>
            <a:endParaRPr/>
          </a:p>
        </p:txBody>
      </p:sp>
      <p:sp>
        <p:nvSpPr>
          <p:cNvPr id="171" name="Front-end"/>
          <p:cNvSpPr txBox="1"/>
          <p:nvPr/>
        </p:nvSpPr>
        <p:spPr>
          <a:xfrm>
            <a:off x="12045739" y="9246830"/>
            <a:ext cx="1677338" cy="5351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a:defRPr sz="2100">
                <a:solidFill>
                  <a:srgbClr val="000000"/>
                </a:solidFill>
              </a:defRPr>
            </a:lvl1pPr>
          </a:lstStyle>
          <a:p>
            <a:r>
              <a:t>Front-end</a:t>
            </a:r>
          </a:p>
        </p:txBody>
      </p:sp>
      <p:sp>
        <p:nvSpPr>
          <p:cNvPr id="172" name="Branch Re-steer Address"/>
          <p:cNvSpPr txBox="1"/>
          <p:nvPr/>
        </p:nvSpPr>
        <p:spPr>
          <a:xfrm>
            <a:off x="11295530" y="4630081"/>
            <a:ext cx="3686926" cy="50305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a:defRPr sz="1900">
                <a:solidFill>
                  <a:srgbClr val="000000"/>
                </a:solidFill>
              </a:defRPr>
            </a:lvl1pPr>
          </a:lstStyle>
          <a:p>
            <a:r>
              <a:t>Branch Re-steer Address</a:t>
            </a:r>
          </a:p>
        </p:txBody>
      </p:sp>
      <p:sp>
        <p:nvSpPr>
          <p:cNvPr id="173" name="IFU"/>
          <p:cNvSpPr txBox="1"/>
          <p:nvPr/>
        </p:nvSpPr>
        <p:spPr>
          <a:xfrm>
            <a:off x="11486771" y="8665642"/>
            <a:ext cx="687767" cy="5351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a:defRPr sz="2100">
                <a:solidFill>
                  <a:srgbClr val="000000"/>
                </a:solidFill>
              </a:defRPr>
            </a:lvl1pPr>
          </a:lstStyle>
          <a:p>
            <a:r>
              <a:t>IFU</a:t>
            </a:r>
          </a:p>
        </p:txBody>
      </p:sp>
      <p:grpSp>
        <p:nvGrpSpPr>
          <p:cNvPr id="188" name="Group"/>
          <p:cNvGrpSpPr/>
          <p:nvPr/>
        </p:nvGrpSpPr>
        <p:grpSpPr>
          <a:xfrm>
            <a:off x="8597814" y="5149762"/>
            <a:ext cx="4481806" cy="3398486"/>
            <a:chOff x="0" y="0"/>
            <a:chExt cx="4481806" cy="3398485"/>
          </a:xfrm>
        </p:grpSpPr>
        <p:grpSp>
          <p:nvGrpSpPr>
            <p:cNvPr id="185" name="Group"/>
            <p:cNvGrpSpPr/>
            <p:nvPr/>
          </p:nvGrpSpPr>
          <p:grpSpPr>
            <a:xfrm>
              <a:off x="50184" y="0"/>
              <a:ext cx="4431623" cy="2651567"/>
              <a:chOff x="0" y="0"/>
              <a:chExt cx="4431621" cy="2651566"/>
            </a:xfrm>
          </p:grpSpPr>
          <p:sp>
            <p:nvSpPr>
              <p:cNvPr id="174" name="NIP"/>
              <p:cNvSpPr/>
              <p:nvPr/>
            </p:nvSpPr>
            <p:spPr>
              <a:xfrm rot="5400000">
                <a:off x="397068" y="1155101"/>
                <a:ext cx="1475699" cy="627173"/>
              </a:xfrm>
              <a:custGeom>
                <a:avLst/>
                <a:gdLst/>
                <a:ahLst/>
                <a:cxnLst>
                  <a:cxn ang="0">
                    <a:pos x="wd2" y="hd2"/>
                  </a:cxn>
                  <a:cxn ang="5400000">
                    <a:pos x="wd2" y="hd2"/>
                  </a:cxn>
                  <a:cxn ang="10800000">
                    <a:pos x="wd2" y="hd2"/>
                  </a:cxn>
                  <a:cxn ang="16200000">
                    <a:pos x="wd2" y="hd2"/>
                  </a:cxn>
                </a:cxnLst>
                <a:rect l="0" t="0" r="r" b="b"/>
                <a:pathLst>
                  <a:path w="21600" h="21600" extrusionOk="0">
                    <a:moveTo>
                      <a:pt x="2972" y="0"/>
                    </a:moveTo>
                    <a:lnTo>
                      <a:pt x="0" y="21600"/>
                    </a:lnTo>
                    <a:lnTo>
                      <a:pt x="21600" y="21600"/>
                    </a:lnTo>
                    <a:lnTo>
                      <a:pt x="18627" y="0"/>
                    </a:lnTo>
                    <a:lnTo>
                      <a:pt x="2972" y="0"/>
                    </a:lnTo>
                    <a:close/>
                  </a:path>
                </a:pathLst>
              </a:custGeom>
              <a:noFill/>
              <a:ln w="25400" cap="flat">
                <a:solidFill>
                  <a:srgbClr val="000000"/>
                </a:solidFill>
                <a:prstDash val="solid"/>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noAutofit/>
              </a:bodyPr>
              <a:lstStyle>
                <a:lvl1pPr defTabSz="825500">
                  <a:defRPr sz="2100">
                    <a:solidFill>
                      <a:srgbClr val="000000"/>
                    </a:solidFill>
                    <a:latin typeface="Helvetica Neue Medium"/>
                    <a:ea typeface="Helvetica Neue Medium"/>
                    <a:cs typeface="Helvetica Neue Medium"/>
                    <a:sym typeface="Helvetica Neue Medium"/>
                  </a:defRPr>
                </a:lvl1pPr>
              </a:lstStyle>
              <a:p>
                <a:r>
                  <a:t>NIP</a:t>
                </a:r>
              </a:p>
            </p:txBody>
          </p:sp>
          <p:sp>
            <p:nvSpPr>
              <p:cNvPr id="175" name="BPU"/>
              <p:cNvSpPr/>
              <p:nvPr/>
            </p:nvSpPr>
            <p:spPr>
              <a:xfrm>
                <a:off x="2257607" y="997258"/>
                <a:ext cx="1292859" cy="942862"/>
              </a:xfrm>
              <a:prstGeom prst="rect">
                <a:avLst/>
              </a:prstGeom>
              <a:noFill/>
              <a:ln w="25400" cap="flat">
                <a:solidFill>
                  <a:srgbClr val="000000"/>
                </a:solidFill>
                <a:prstDash val="solid"/>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noAutofit/>
              </a:bodyPr>
              <a:lstStyle>
                <a:lvl1pPr defTabSz="825500">
                  <a:defRPr sz="2100">
                    <a:solidFill>
                      <a:srgbClr val="000000"/>
                    </a:solidFill>
                    <a:latin typeface="Helvetica Neue Medium"/>
                    <a:ea typeface="Helvetica Neue Medium"/>
                    <a:cs typeface="Helvetica Neue Medium"/>
                    <a:sym typeface="Helvetica Neue Medium"/>
                  </a:defRPr>
                </a:lvl1pPr>
              </a:lstStyle>
              <a:p>
                <a:r>
                  <a:t>BPU</a:t>
                </a:r>
              </a:p>
            </p:txBody>
          </p:sp>
          <p:sp>
            <p:nvSpPr>
              <p:cNvPr id="176" name="Line"/>
              <p:cNvSpPr/>
              <p:nvPr/>
            </p:nvSpPr>
            <p:spPr>
              <a:xfrm>
                <a:off x="3541604" y="1464414"/>
                <a:ext cx="890018" cy="1"/>
              </a:xfrm>
              <a:prstGeom prst="line">
                <a:avLst/>
              </a:prstGeom>
              <a:noFill/>
              <a:ln w="38100" cap="flat">
                <a:solidFill>
                  <a:srgbClr val="000000"/>
                </a:solidFill>
                <a:prstDash val="solid"/>
                <a:miter lim="400000"/>
                <a:tailEnd type="triangle" w="med" len="med"/>
              </a:ln>
              <a:effectLst/>
            </p:spPr>
            <p:txBody>
              <a:bodyPr wrap="square" lIns="50800" tIns="50800" rIns="50800" bIns="50800" numCol="1" anchor="ctr">
                <a:noAutofit/>
              </a:bodyPr>
              <a:lstStyle/>
              <a:p>
                <a:endParaRPr/>
              </a:p>
            </p:txBody>
          </p:sp>
          <p:sp>
            <p:nvSpPr>
              <p:cNvPr id="177" name="Line"/>
              <p:cNvSpPr/>
              <p:nvPr/>
            </p:nvSpPr>
            <p:spPr>
              <a:xfrm>
                <a:off x="1464151" y="1464414"/>
                <a:ext cx="777809" cy="1"/>
              </a:xfrm>
              <a:prstGeom prst="line">
                <a:avLst/>
              </a:prstGeom>
              <a:noFill/>
              <a:ln w="38100" cap="flat">
                <a:solidFill>
                  <a:srgbClr val="000000"/>
                </a:solidFill>
                <a:prstDash val="solid"/>
                <a:miter lim="400000"/>
                <a:tailEnd type="triangle" w="med" len="med"/>
              </a:ln>
              <a:effectLst/>
            </p:spPr>
            <p:txBody>
              <a:bodyPr wrap="square" lIns="50800" tIns="50800" rIns="50800" bIns="50800" numCol="1" anchor="ctr">
                <a:noAutofit/>
              </a:bodyPr>
              <a:lstStyle/>
              <a:p>
                <a:endParaRPr/>
              </a:p>
            </p:txBody>
          </p:sp>
          <p:sp>
            <p:nvSpPr>
              <p:cNvPr id="178" name="Line"/>
              <p:cNvSpPr/>
              <p:nvPr/>
            </p:nvSpPr>
            <p:spPr>
              <a:xfrm>
                <a:off x="175" y="1464414"/>
                <a:ext cx="829116" cy="1"/>
              </a:xfrm>
              <a:prstGeom prst="line">
                <a:avLst/>
              </a:prstGeom>
              <a:noFill/>
              <a:ln w="38100" cap="flat">
                <a:solidFill>
                  <a:srgbClr val="000000"/>
                </a:solidFill>
                <a:prstDash val="solid"/>
                <a:miter lim="400000"/>
                <a:tailEnd type="triangle" w="med" len="med"/>
              </a:ln>
              <a:effectLst/>
            </p:spPr>
            <p:txBody>
              <a:bodyPr wrap="square" lIns="50800" tIns="50800" rIns="50800" bIns="50800" numCol="1" anchor="ctr">
                <a:noAutofit/>
              </a:bodyPr>
              <a:lstStyle/>
              <a:p>
                <a:endParaRPr/>
              </a:p>
            </p:txBody>
          </p:sp>
          <p:sp>
            <p:nvSpPr>
              <p:cNvPr id="179" name="Line"/>
              <p:cNvSpPr/>
              <p:nvPr/>
            </p:nvSpPr>
            <p:spPr>
              <a:xfrm>
                <a:off x="175" y="969083"/>
                <a:ext cx="829116" cy="1"/>
              </a:xfrm>
              <a:prstGeom prst="line">
                <a:avLst/>
              </a:prstGeom>
              <a:noFill/>
              <a:ln w="38100" cap="flat">
                <a:solidFill>
                  <a:srgbClr val="000000"/>
                </a:solidFill>
                <a:prstDash val="solid"/>
                <a:miter lim="400000"/>
                <a:tailEnd type="triangle" w="med" len="med"/>
              </a:ln>
              <a:effectLst/>
            </p:spPr>
            <p:txBody>
              <a:bodyPr wrap="square" lIns="50800" tIns="50800" rIns="50800" bIns="50800" numCol="1" anchor="ctr">
                <a:noAutofit/>
              </a:bodyPr>
              <a:lstStyle/>
              <a:p>
                <a:endParaRPr/>
              </a:p>
            </p:txBody>
          </p:sp>
          <p:sp>
            <p:nvSpPr>
              <p:cNvPr id="180" name="Line"/>
              <p:cNvSpPr/>
              <p:nvPr/>
            </p:nvSpPr>
            <p:spPr>
              <a:xfrm>
                <a:off x="176" y="1959744"/>
                <a:ext cx="829116" cy="1"/>
              </a:xfrm>
              <a:prstGeom prst="line">
                <a:avLst/>
              </a:prstGeom>
              <a:noFill/>
              <a:ln w="38100" cap="flat">
                <a:solidFill>
                  <a:srgbClr val="000000"/>
                </a:solidFill>
                <a:prstDash val="solid"/>
                <a:miter lim="400000"/>
                <a:tailEnd type="triangle" w="med" len="med"/>
              </a:ln>
              <a:effectLst/>
            </p:spPr>
            <p:txBody>
              <a:bodyPr wrap="square" lIns="50800" tIns="50800" rIns="50800" bIns="50800" numCol="1" anchor="ctr">
                <a:noAutofit/>
              </a:bodyPr>
              <a:lstStyle/>
              <a:p>
                <a:endParaRPr/>
              </a:p>
            </p:txBody>
          </p:sp>
          <p:sp>
            <p:nvSpPr>
              <p:cNvPr id="181" name="Line"/>
              <p:cNvSpPr/>
              <p:nvPr/>
            </p:nvSpPr>
            <p:spPr>
              <a:xfrm flipV="1">
                <a:off x="17063" y="1967160"/>
                <a:ext cx="1" cy="674824"/>
              </a:xfrm>
              <a:prstGeom prst="line">
                <a:avLst/>
              </a:prstGeom>
              <a:noFill/>
              <a:ln w="38100" cap="flat">
                <a:solidFill>
                  <a:srgbClr val="000000"/>
                </a:solidFill>
                <a:prstDash val="solid"/>
                <a:miter lim="400000"/>
              </a:ln>
              <a:effectLst/>
            </p:spPr>
            <p:txBody>
              <a:bodyPr wrap="square" lIns="50800" tIns="50800" rIns="50800" bIns="50800" numCol="1" anchor="ctr">
                <a:noAutofit/>
              </a:bodyPr>
              <a:lstStyle/>
              <a:p>
                <a:endParaRPr/>
              </a:p>
            </p:txBody>
          </p:sp>
          <p:sp>
            <p:nvSpPr>
              <p:cNvPr id="182" name="Line"/>
              <p:cNvSpPr/>
              <p:nvPr/>
            </p:nvSpPr>
            <p:spPr>
              <a:xfrm flipH="1" flipV="1">
                <a:off x="0" y="2637096"/>
                <a:ext cx="3781021" cy="1"/>
              </a:xfrm>
              <a:prstGeom prst="line">
                <a:avLst/>
              </a:prstGeom>
              <a:noFill/>
              <a:ln w="38100" cap="flat">
                <a:solidFill>
                  <a:srgbClr val="000000"/>
                </a:solidFill>
                <a:prstDash val="solid"/>
                <a:miter lim="400000"/>
              </a:ln>
              <a:effectLst/>
            </p:spPr>
            <p:txBody>
              <a:bodyPr wrap="square" lIns="50800" tIns="50800" rIns="50800" bIns="50800" numCol="1" anchor="ctr">
                <a:noAutofit/>
              </a:bodyPr>
              <a:lstStyle/>
              <a:p>
                <a:endParaRPr/>
              </a:p>
            </p:txBody>
          </p:sp>
          <p:sp>
            <p:nvSpPr>
              <p:cNvPr id="183" name="Line"/>
              <p:cNvSpPr/>
              <p:nvPr/>
            </p:nvSpPr>
            <p:spPr>
              <a:xfrm>
                <a:off x="3766710" y="1451799"/>
                <a:ext cx="1" cy="1199768"/>
              </a:xfrm>
              <a:prstGeom prst="line">
                <a:avLst/>
              </a:prstGeom>
              <a:noFill/>
              <a:ln w="38100" cap="flat">
                <a:solidFill>
                  <a:srgbClr val="000000"/>
                </a:solidFill>
                <a:prstDash val="solid"/>
                <a:miter lim="400000"/>
              </a:ln>
              <a:effectLst/>
            </p:spPr>
            <p:txBody>
              <a:bodyPr wrap="square" lIns="50800" tIns="50800" rIns="50800" bIns="50800" numCol="1" anchor="ctr">
                <a:noAutofit/>
              </a:bodyPr>
              <a:lstStyle/>
              <a:p>
                <a:endParaRPr/>
              </a:p>
            </p:txBody>
          </p:sp>
          <p:sp>
            <p:nvSpPr>
              <p:cNvPr id="184" name="Line"/>
              <p:cNvSpPr/>
              <p:nvPr/>
            </p:nvSpPr>
            <p:spPr>
              <a:xfrm flipV="1">
                <a:off x="17063" y="0"/>
                <a:ext cx="1" cy="975883"/>
              </a:xfrm>
              <a:prstGeom prst="line">
                <a:avLst/>
              </a:prstGeom>
              <a:noFill/>
              <a:ln w="38100" cap="flat">
                <a:solidFill>
                  <a:srgbClr val="000000"/>
                </a:solidFill>
                <a:prstDash val="solid"/>
                <a:miter lim="400000"/>
              </a:ln>
              <a:effectLst/>
            </p:spPr>
            <p:txBody>
              <a:bodyPr wrap="square" lIns="50800" tIns="50800" rIns="50800" bIns="50800" numCol="1" anchor="ctr">
                <a:noAutofit/>
              </a:bodyPr>
              <a:lstStyle/>
              <a:p>
                <a:endParaRPr/>
              </a:p>
            </p:txBody>
          </p:sp>
        </p:grpSp>
        <p:sp>
          <p:nvSpPr>
            <p:cNvPr id="186" name="Rounded Rectangle"/>
            <p:cNvSpPr/>
            <p:nvPr/>
          </p:nvSpPr>
          <p:spPr>
            <a:xfrm>
              <a:off x="0" y="561844"/>
              <a:ext cx="3991781" cy="2795802"/>
            </a:xfrm>
            <a:prstGeom prst="roundRect">
              <a:avLst>
                <a:gd name="adj" fmla="val 10975"/>
              </a:avLst>
            </a:prstGeom>
            <a:noFill/>
            <a:ln w="25400" cap="flat">
              <a:solidFill>
                <a:srgbClr val="000000"/>
              </a:solidFill>
              <a:custDash>
                <a:ds d="200000" sp="200000"/>
              </a:custDash>
              <a:miter lim="400000"/>
            </a:ln>
            <a:effectLst/>
          </p:spPr>
          <p:txBody>
            <a:bodyPr wrap="square" lIns="50800" tIns="50800" rIns="50800" bIns="50800" numCol="1" anchor="ctr">
              <a:noAutofit/>
            </a:bodyPr>
            <a:lstStyle/>
            <a:p>
              <a:pPr defTabSz="825500">
                <a:defRPr sz="3200">
                  <a:solidFill>
                    <a:srgbClr val="FFFFFF"/>
                  </a:solidFill>
                  <a:latin typeface="Helvetica Neue Medium"/>
                  <a:ea typeface="Helvetica Neue Medium"/>
                  <a:cs typeface="Helvetica Neue Medium"/>
                  <a:sym typeface="Helvetica Neue Medium"/>
                </a:defRPr>
              </a:pPr>
              <a:endParaRPr/>
            </a:p>
          </p:txBody>
        </p:sp>
        <p:sp>
          <p:nvSpPr>
            <p:cNvPr id="187" name="IAG"/>
            <p:cNvSpPr txBox="1"/>
            <p:nvPr/>
          </p:nvSpPr>
          <p:spPr>
            <a:xfrm>
              <a:off x="1540113" y="2863331"/>
              <a:ext cx="726254" cy="53515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noAutofit/>
            </a:bodyPr>
            <a:lstStyle>
              <a:lvl1pPr>
                <a:defRPr sz="2100">
                  <a:solidFill>
                    <a:srgbClr val="000000"/>
                  </a:solidFill>
                </a:defRPr>
              </a:lvl1pPr>
            </a:lstStyle>
            <a:p>
              <a:r>
                <a:t>IAG</a:t>
              </a:r>
            </a:p>
          </p:txBody>
        </p:sp>
      </p:grpSp>
      <p:sp>
        <p:nvSpPr>
          <p:cNvPr id="189" name="Decode"/>
          <p:cNvSpPr/>
          <p:nvPr/>
        </p:nvSpPr>
        <p:spPr>
          <a:xfrm>
            <a:off x="15510509" y="6088937"/>
            <a:ext cx="1651101" cy="1050478"/>
          </a:xfrm>
          <a:prstGeom prst="rect">
            <a:avLst/>
          </a:prstGeom>
          <a:ln w="25400">
            <a:solidFill>
              <a:srgbClr val="000000"/>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825500">
              <a:defRPr sz="2100">
                <a:solidFill>
                  <a:srgbClr val="000000"/>
                </a:solidFill>
                <a:latin typeface="Helvetica Neue Medium"/>
                <a:ea typeface="Helvetica Neue Medium"/>
                <a:cs typeface="Helvetica Neue Medium"/>
                <a:sym typeface="Helvetica Neue Medium"/>
              </a:defRPr>
            </a:lvl1pPr>
          </a:lstStyle>
          <a:p>
            <a:r>
              <a:t>Decode</a:t>
            </a:r>
          </a:p>
        </p:txBody>
      </p:sp>
      <p:sp>
        <p:nvSpPr>
          <p:cNvPr id="190" name="Back-end"/>
          <p:cNvSpPr/>
          <p:nvPr/>
        </p:nvSpPr>
        <p:spPr>
          <a:xfrm>
            <a:off x="17950260" y="4507983"/>
            <a:ext cx="1292860" cy="5203048"/>
          </a:xfrm>
          <a:prstGeom prst="rect">
            <a:avLst/>
          </a:prstGeom>
          <a:ln w="25400">
            <a:solidFill>
              <a:srgbClr val="000000"/>
            </a:solidFill>
            <a:custDash>
              <a:ds d="200000" sp="200000"/>
            </a:custDash>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825500">
              <a:defRPr sz="2100">
                <a:solidFill>
                  <a:srgbClr val="000000"/>
                </a:solidFill>
                <a:latin typeface="Helvetica Neue Medium"/>
                <a:ea typeface="Helvetica Neue Medium"/>
                <a:cs typeface="Helvetica Neue Medium"/>
                <a:sym typeface="Helvetica Neue Medium"/>
              </a:defRPr>
            </a:lvl1pPr>
          </a:lstStyle>
          <a:p>
            <a:r>
              <a:t>Back-end</a:t>
            </a:r>
          </a:p>
        </p:txBody>
      </p:sp>
      <p:sp>
        <p:nvSpPr>
          <p:cNvPr id="191" name="Line"/>
          <p:cNvSpPr/>
          <p:nvPr/>
        </p:nvSpPr>
        <p:spPr>
          <a:xfrm>
            <a:off x="17164099" y="6615847"/>
            <a:ext cx="777808" cy="1"/>
          </a:xfrm>
          <a:prstGeom prst="line">
            <a:avLst/>
          </a:prstGeom>
          <a:ln w="38100">
            <a:solidFill>
              <a:srgbClr val="000000"/>
            </a:solidFill>
            <a:miter lim="400000"/>
            <a:tailEnd type="triangle"/>
          </a:ln>
        </p:spPr>
        <p:txBody>
          <a:bodyPr lIns="50800" tIns="50800" rIns="50800" bIns="50800" anchor="ctr"/>
          <a:lstStyle/>
          <a:p>
            <a:endParaRPr/>
          </a:p>
        </p:txBody>
      </p:sp>
      <p:sp>
        <p:nvSpPr>
          <p:cNvPr id="192" name="Line"/>
          <p:cNvSpPr/>
          <p:nvPr/>
        </p:nvSpPr>
        <p:spPr>
          <a:xfrm>
            <a:off x="14724225" y="6614176"/>
            <a:ext cx="777808" cy="1"/>
          </a:xfrm>
          <a:prstGeom prst="line">
            <a:avLst/>
          </a:prstGeom>
          <a:ln w="38100">
            <a:solidFill>
              <a:srgbClr val="000000"/>
            </a:solidFill>
            <a:miter lim="400000"/>
            <a:tailEnd type="triangle"/>
          </a:ln>
        </p:spPr>
        <p:txBody>
          <a:bodyPr lIns="50800" tIns="50800" rIns="50800" bIns="50800" anchor="ctr"/>
          <a:lstStyle/>
          <a:p>
            <a:endParaRPr/>
          </a:p>
        </p:txBody>
      </p:sp>
      <p:sp>
        <p:nvSpPr>
          <p:cNvPr id="193" name="Traditional Front-end"/>
          <p:cNvSpPr txBox="1"/>
          <p:nvPr/>
        </p:nvSpPr>
        <p:spPr>
          <a:xfrm>
            <a:off x="10072369" y="10000287"/>
            <a:ext cx="4239261" cy="60985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3500">
                <a:solidFill>
                  <a:srgbClr val="000000"/>
                </a:solidFill>
              </a:defRPr>
            </a:lvl1pPr>
          </a:lstStyle>
          <a:p>
            <a:r>
              <a:t>Traditional Front-end</a:t>
            </a:r>
          </a:p>
        </p:txBody>
      </p:sp>
      <p:sp>
        <p:nvSpPr>
          <p:cNvPr id="194" name="3"/>
          <p:cNvSpPr txBox="1"/>
          <p:nvPr/>
        </p:nvSpPr>
        <p:spPr>
          <a:xfrm>
            <a:off x="402249" y="13054898"/>
            <a:ext cx="283770" cy="46136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gn="l"/>
          </a:lstStyle>
          <a:p>
            <a:r>
              <a:t>3</a:t>
            </a:r>
          </a:p>
        </p:txBody>
      </p:sp>
      <p:sp>
        <p:nvSpPr>
          <p:cNvPr id="195" name="FTQ:   Fetch Target Queue…"/>
          <p:cNvSpPr txBox="1"/>
          <p:nvPr/>
        </p:nvSpPr>
        <p:spPr>
          <a:xfrm>
            <a:off x="955039" y="11079998"/>
            <a:ext cx="5428865" cy="1941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lgn="l">
              <a:defRPr>
                <a:solidFill>
                  <a:srgbClr val="000000"/>
                </a:solidFill>
              </a:defRPr>
            </a:pPr>
            <a:r>
              <a:rPr b="1"/>
              <a:t>FTQ</a:t>
            </a:r>
            <a:r>
              <a:t>:   Fetch Target Queue</a:t>
            </a:r>
          </a:p>
          <a:p>
            <a:pPr algn="l">
              <a:defRPr>
                <a:solidFill>
                  <a:srgbClr val="000000"/>
                </a:solidFill>
              </a:defRPr>
            </a:pPr>
            <a:r>
              <a:rPr b="1"/>
              <a:t>IFU</a:t>
            </a:r>
            <a:r>
              <a:t>:    Instruction Fetch Unit</a:t>
            </a:r>
          </a:p>
          <a:p>
            <a:pPr algn="l">
              <a:defRPr>
                <a:solidFill>
                  <a:srgbClr val="000000"/>
                </a:solidFill>
              </a:defRPr>
            </a:pPr>
            <a:r>
              <a:rPr b="1"/>
              <a:t>BPU</a:t>
            </a:r>
            <a:r>
              <a:t>:  Branch Prediction Unit</a:t>
            </a:r>
          </a:p>
          <a:p>
            <a:pPr algn="l">
              <a:defRPr>
                <a:solidFill>
                  <a:srgbClr val="000000"/>
                </a:solidFill>
              </a:defRPr>
            </a:pPr>
            <a:r>
              <a:rPr b="1"/>
              <a:t>IAG</a:t>
            </a:r>
            <a:r>
              <a:t>:   Instruction Address Generation</a:t>
            </a:r>
          </a:p>
          <a:p>
            <a:pPr algn="l">
              <a:defRPr>
                <a:solidFill>
                  <a:srgbClr val="000000"/>
                </a:solidFill>
              </a:defRPr>
            </a:pPr>
            <a:r>
              <a:rPr b="1"/>
              <a:t>NIP</a:t>
            </a:r>
            <a:r>
              <a:t>:   Next Instruction Pointer</a:t>
            </a:r>
          </a:p>
        </p:txBody>
      </p:sp>
      <p:sp>
        <p:nvSpPr>
          <p:cNvPr id="196" name="Rectangle"/>
          <p:cNvSpPr/>
          <p:nvPr/>
        </p:nvSpPr>
        <p:spPr>
          <a:xfrm>
            <a:off x="887740" y="11086348"/>
            <a:ext cx="5295320" cy="1929188"/>
          </a:xfrm>
          <a:prstGeom prst="rect">
            <a:avLst/>
          </a:prstGeom>
          <a:ln w="12700">
            <a:solidFill>
              <a:srgbClr val="5E5E5E"/>
            </a:solidFill>
            <a:miter lim="400000"/>
          </a:ln>
        </p:spPr>
        <p:txBody>
          <a:bodyPr lIns="50800" tIns="50800" rIns="50800" bIns="50800" anchor="ctr"/>
          <a:lstStyle/>
          <a:p>
            <a:pPr defTabSz="825500">
              <a:defRPr sz="3200">
                <a:solidFill>
                  <a:srgbClr val="FFFFFF"/>
                </a:solidFill>
                <a:latin typeface="Helvetica Neue Medium"/>
                <a:ea typeface="Helvetica Neue Medium"/>
                <a:cs typeface="Helvetica Neue Medium"/>
                <a:sym typeface="Helvetica Neue Medium"/>
              </a:defRPr>
            </a:pPr>
            <a:endParaRPr/>
          </a:p>
        </p:txBody>
      </p:sp>
      <p:sp>
        <p:nvSpPr>
          <p:cNvPr id="197" name="EMISSARY, Nagendra and Godala, et al."/>
          <p:cNvSpPr txBox="1"/>
          <p:nvPr/>
        </p:nvSpPr>
        <p:spPr>
          <a:xfrm>
            <a:off x="10107252" y="13219107"/>
            <a:ext cx="4169496" cy="4987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2600" baseline="31999"/>
            </a:lvl1pPr>
          </a:lstStyle>
          <a:p>
            <a:pPr>
              <a:defRPr baseline="0"/>
            </a:pPr>
            <a:r>
              <a:rPr baseline="31999"/>
              <a:t>EMISSARY, Nagendra and Godala, et al.</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xit" presetSubtype="0" fill="hold" grpId="1" nodeType="clickEffect">
                                  <p:stCondLst>
                                    <p:cond delay="0"/>
                                  </p:stCondLst>
                                  <p:iterate>
                                    <p:tmAbs val="0"/>
                                  </p:iterate>
                                  <p:childTnLst>
                                    <p:set>
                                      <p:cBhvr>
                                        <p:cTn id="6" fill="hold">
                                          <p:stCondLst>
                                            <p:cond delay="0"/>
                                          </p:stCondLst>
                                        </p:cTn>
                                        <p:tgtEl>
                                          <p:spTgt spid="168"/>
                                        </p:tgtEl>
                                        <p:attrNameLst>
                                          <p:attrName>style.visibility</p:attrName>
                                        </p:attrNameLst>
                                      </p:cBhvr>
                                      <p:to>
                                        <p:strVal val="hidden"/>
                                      </p:to>
                                    </p:set>
                                  </p:childTnLst>
                                </p:cTn>
                              </p:par>
                            </p:childTnLst>
                          </p:cTn>
                        </p:par>
                        <p:par>
                          <p:cTn id="7" fill="hold">
                            <p:stCondLst>
                              <p:cond delay="0"/>
                            </p:stCondLst>
                            <p:childTnLst>
                              <p:par>
                                <p:cTn id="8" presetID="1" presetClass="exit" presetSubtype="0" fill="hold" grpId="2" nodeType="afterEffect">
                                  <p:stCondLst>
                                    <p:cond delay="0"/>
                                  </p:stCondLst>
                                  <p:iterate>
                                    <p:tmAbs val="0"/>
                                  </p:iterate>
                                  <p:childTnLst>
                                    <p:set>
                                      <p:cBhvr>
                                        <p:cTn id="9" fill="hold">
                                          <p:stCondLst>
                                            <p:cond delay="0"/>
                                          </p:stCondLst>
                                        </p:cTn>
                                        <p:tgtEl>
                                          <p:spTgt spid="167"/>
                                        </p:tgtEl>
                                        <p:attrNameLst>
                                          <p:attrName>style.visibility</p:attrName>
                                        </p:attrNameLst>
                                      </p:cBhvr>
                                      <p:to>
                                        <p:strVal val="hidden"/>
                                      </p:to>
                                    </p:set>
                                  </p:childTnLst>
                                </p:cTn>
                              </p:par>
                            </p:childTnLst>
                          </p:cTn>
                        </p:par>
                        <p:par>
                          <p:cTn id="10" fill="hold">
                            <p:stCondLst>
                              <p:cond delay="0"/>
                            </p:stCondLst>
                            <p:childTnLst>
                              <p:par>
                                <p:cTn id="11" presetID="1" presetClass="exit" presetSubtype="0" fill="hold" grpId="3" nodeType="afterEffect">
                                  <p:stCondLst>
                                    <p:cond delay="0"/>
                                  </p:stCondLst>
                                  <p:iterate>
                                    <p:tmAbs val="0"/>
                                  </p:iterate>
                                  <p:childTnLst>
                                    <p:set>
                                      <p:cBhvr>
                                        <p:cTn id="12" fill="hold">
                                          <p:stCondLst>
                                            <p:cond delay="0"/>
                                          </p:stCondLst>
                                        </p:cTn>
                                        <p:tgtEl>
                                          <p:spTgt spid="173"/>
                                        </p:tgtEl>
                                        <p:attrNameLst>
                                          <p:attrName>style.visibility</p:attrName>
                                        </p:attrNameLst>
                                      </p:cBhvr>
                                      <p:to>
                                        <p:strVal val="hidden"/>
                                      </p:to>
                                    </p:set>
                                  </p:childTnLst>
                                </p:cTn>
                              </p:par>
                            </p:childTnLst>
                          </p:cTn>
                        </p:par>
                        <p:par>
                          <p:cTn id="13" fill="hold">
                            <p:stCondLst>
                              <p:cond delay="0"/>
                            </p:stCondLst>
                            <p:childTnLst>
                              <p:par>
                                <p:cTn id="14" presetID="1" presetClass="exit" presetSubtype="0" fill="hold" grpId="4" nodeType="afterEffect">
                                  <p:stCondLst>
                                    <p:cond delay="0"/>
                                  </p:stCondLst>
                                  <p:iterate>
                                    <p:tmAbs val="0"/>
                                  </p:iterate>
                                  <p:childTnLst>
                                    <p:set>
                                      <p:cBhvr>
                                        <p:cTn id="15" fill="hold">
                                          <p:stCondLst>
                                            <p:cond delay="0"/>
                                          </p:stCondLst>
                                        </p:cTn>
                                        <p:tgtEl>
                                          <p:spTgt spid="171"/>
                                        </p:tgtEl>
                                        <p:attrNameLst>
                                          <p:attrName>style.visibility</p:attrName>
                                        </p:attrNameLst>
                                      </p:cBhvr>
                                      <p:to>
                                        <p:strVal val="hidden"/>
                                      </p:to>
                                    </p:set>
                                  </p:childTnLst>
                                </p:cTn>
                              </p:par>
                            </p:childTnLst>
                          </p:cTn>
                        </p:par>
                        <p:par>
                          <p:cTn id="16" fill="hold">
                            <p:stCondLst>
                              <p:cond delay="0"/>
                            </p:stCondLst>
                            <p:childTnLst>
                              <p:par>
                                <p:cTn id="17" presetID="6" presetClass="emph" presetSubtype="0" accel="50000" decel="50000" fill="hold" grpId="5" nodeType="withEffect">
                                  <p:stCondLst>
                                    <p:cond delay="0"/>
                                  </p:stCondLst>
                                  <p:childTnLst>
                                    <p:animScale>
                                      <p:cBhvr>
                                        <p:cTn id="18" dur="1000" fill="hold"/>
                                        <p:tgtEl>
                                          <p:spTgt spid="170"/>
                                        </p:tgtEl>
                                      </p:cBhvr>
                                      <p:by x="135192" y="135192"/>
                                    </p:animScale>
                                  </p:childTnLst>
                                </p:cTn>
                              </p:par>
                            </p:childTnLst>
                          </p:cTn>
                        </p:par>
                        <p:par>
                          <p:cTn id="19" fill="hold">
                            <p:stCondLst>
                              <p:cond delay="0"/>
                            </p:stCondLst>
                            <p:childTnLst>
                              <p:par>
                                <p:cTn id="20" presetID="-1" presetClass="path" presetSubtype="0" accel="50000" decel="50000" fill="hold" nodeType="withEffect">
                                  <p:stCondLst>
                                    <p:cond delay="0"/>
                                  </p:stCondLst>
                                  <p:childTnLst>
                                    <p:animMotion origin="layout" path="M 0.000000 0.000000 L -0.068507 0.000028" pathEditMode="relative">
                                      <p:cBhvr>
                                        <p:cTn id="21" dur="1000" fill="hold"/>
                                        <p:tgtEl>
                                          <p:spTgt spid="170"/>
                                        </p:tgtEl>
                                        <p:attrNameLst>
                                          <p:attrName>ppt_x</p:attrName>
                                          <p:attrName>ppt_y</p:attrName>
                                        </p:attrNameLst>
                                      </p:cBhvr>
                                    </p:animMotion>
                                  </p:childTnLst>
                                </p:cTn>
                              </p:par>
                            </p:childTnLst>
                          </p:cTn>
                        </p:par>
                        <p:par>
                          <p:cTn id="22" fill="hold">
                            <p:stCondLst>
                              <p:cond delay="1000"/>
                            </p:stCondLst>
                            <p:childTnLst>
                              <p:par>
                                <p:cTn id="23" presetID="1" presetClass="exit" presetSubtype="0" fill="hold" grpId="7" nodeType="afterEffect">
                                  <p:stCondLst>
                                    <p:cond delay="0"/>
                                  </p:stCondLst>
                                  <p:iterate>
                                    <p:tmAbs val="0"/>
                                  </p:iterate>
                                  <p:childTnLst>
                                    <p:set>
                                      <p:cBhvr>
                                        <p:cTn id="24" fill="hold">
                                          <p:stCondLst>
                                            <p:cond delay="0"/>
                                          </p:stCondLst>
                                        </p:cTn>
                                        <p:tgtEl>
                                          <p:spTgt spid="172"/>
                                        </p:tgtEl>
                                        <p:attrNameLst>
                                          <p:attrName>style.visibility</p:attrName>
                                        </p:attrNameLst>
                                      </p:cBhvr>
                                      <p:to>
                                        <p:strVal val="hidden"/>
                                      </p:to>
                                    </p:set>
                                  </p:childTnLst>
                                </p:cTn>
                              </p:par>
                            </p:childTnLst>
                          </p:cTn>
                        </p:par>
                        <p:par>
                          <p:cTn id="25" fill="hold">
                            <p:stCondLst>
                              <p:cond delay="0"/>
                            </p:stCondLst>
                            <p:childTnLst>
                              <p:par>
                                <p:cTn id="26" presetID="-1" presetClass="path" presetSubtype="0" accel="50000" decel="50000" fill="hold" nodeType="withEffect">
                                  <p:stCondLst>
                                    <p:cond delay="0"/>
                                  </p:stCondLst>
                                  <p:childTnLst>
                                    <p:animMotion origin="layout" path="M 0.000000 0.000000 L -0.136157 -0.000000" pathEditMode="relative">
                                      <p:cBhvr>
                                        <p:cTn id="27" dur="1000" fill="hold"/>
                                        <p:tgtEl>
                                          <p:spTgt spid="188"/>
                                        </p:tgtEl>
                                        <p:attrNameLst>
                                          <p:attrName>ppt_x</p:attrName>
                                          <p:attrName>ppt_y</p:attrName>
                                        </p:attrNameLst>
                                      </p:cBhvr>
                                    </p:animMotion>
                                  </p:childTnLst>
                                </p:cTn>
                              </p:par>
                            </p:childTnLst>
                          </p:cTn>
                        </p:par>
                        <p:par>
                          <p:cTn id="28" fill="hold">
                            <p:stCondLst>
                              <p:cond delay="1000"/>
                            </p:stCondLst>
                            <p:childTnLst>
                              <p:par>
                                <p:cTn id="29" presetID="1" presetClass="exit" presetSubtype="0" fill="hold" grpId="9" nodeType="afterEffect">
                                  <p:stCondLst>
                                    <p:cond delay="0"/>
                                  </p:stCondLst>
                                  <p:iterate>
                                    <p:tmAbs val="0"/>
                                  </p:iterate>
                                  <p:childTnLst>
                                    <p:set>
                                      <p:cBhvr>
                                        <p:cTn id="30" fill="hold">
                                          <p:stCondLst>
                                            <p:cond delay="0"/>
                                          </p:stCondLst>
                                        </p:cTn>
                                        <p:tgtEl>
                                          <p:spTgt spid="19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 grpId="2" animBg="1" advAuto="0"/>
      <p:bldP spid="168" grpId="1" animBg="1" advAuto="0"/>
      <p:bldP spid="170" grpId="5" animBg="1" advAuto="0"/>
      <p:bldP spid="171" grpId="4" animBg="1" advAuto="0"/>
      <p:bldP spid="172" grpId="7" animBg="1" advAuto="0"/>
      <p:bldP spid="173" grpId="3" animBg="1" advAuto="0"/>
      <p:bldP spid="193" grpId="9" animBg="1" advAuto="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 name="I-Cache"/>
          <p:cNvSpPr/>
          <p:nvPr/>
        </p:nvSpPr>
        <p:spPr>
          <a:xfrm>
            <a:off x="13070758" y="8232090"/>
            <a:ext cx="1651102" cy="641801"/>
          </a:xfrm>
          <a:prstGeom prst="rect">
            <a:avLst/>
          </a:prstGeom>
          <a:ln w="25400">
            <a:solidFill>
              <a:srgbClr val="000000"/>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825500">
              <a:defRPr sz="2100">
                <a:solidFill>
                  <a:srgbClr val="000000"/>
                </a:solidFill>
                <a:latin typeface="Helvetica Neue Medium"/>
                <a:ea typeface="Helvetica Neue Medium"/>
                <a:cs typeface="Helvetica Neue Medium"/>
                <a:sym typeface="Helvetica Neue Medium"/>
              </a:defRPr>
            </a:lvl1pPr>
          </a:lstStyle>
          <a:p>
            <a:r>
              <a:t>I-Cache</a:t>
            </a:r>
          </a:p>
        </p:txBody>
      </p:sp>
      <p:sp>
        <p:nvSpPr>
          <p:cNvPr id="202" name="Fetch Engine"/>
          <p:cNvSpPr/>
          <p:nvPr/>
        </p:nvSpPr>
        <p:spPr>
          <a:xfrm>
            <a:off x="13070758" y="6088937"/>
            <a:ext cx="1651102" cy="1050478"/>
          </a:xfrm>
          <a:prstGeom prst="rect">
            <a:avLst/>
          </a:prstGeom>
          <a:ln w="25400">
            <a:solidFill>
              <a:srgbClr val="000000"/>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825500">
              <a:defRPr sz="2100">
                <a:solidFill>
                  <a:srgbClr val="000000"/>
                </a:solidFill>
                <a:latin typeface="Helvetica Neue Medium"/>
                <a:ea typeface="Helvetica Neue Medium"/>
                <a:cs typeface="Helvetica Neue Medium"/>
                <a:sym typeface="Helvetica Neue Medium"/>
              </a:defRPr>
            </a:lvl1pPr>
          </a:lstStyle>
          <a:p>
            <a:r>
              <a:t>Fetch Engine</a:t>
            </a:r>
          </a:p>
        </p:txBody>
      </p:sp>
      <p:sp>
        <p:nvSpPr>
          <p:cNvPr id="203" name="Line"/>
          <p:cNvSpPr/>
          <p:nvPr/>
        </p:nvSpPr>
        <p:spPr>
          <a:xfrm>
            <a:off x="13890432" y="7136309"/>
            <a:ext cx="1" cy="1083500"/>
          </a:xfrm>
          <a:prstGeom prst="line">
            <a:avLst/>
          </a:prstGeom>
          <a:ln w="38100">
            <a:solidFill>
              <a:srgbClr val="000000"/>
            </a:solidFill>
            <a:miter lim="400000"/>
            <a:headEnd type="triangle"/>
            <a:tailEnd type="triangle"/>
          </a:ln>
        </p:spPr>
        <p:txBody>
          <a:bodyPr lIns="50800" tIns="50800" rIns="50800" bIns="50800" anchor="ctr"/>
          <a:lstStyle/>
          <a:p>
            <a:endParaRPr/>
          </a:p>
        </p:txBody>
      </p:sp>
      <p:sp>
        <p:nvSpPr>
          <p:cNvPr id="204" name="Line"/>
          <p:cNvSpPr/>
          <p:nvPr/>
        </p:nvSpPr>
        <p:spPr>
          <a:xfrm flipH="1" flipV="1">
            <a:off x="5352546" y="5157905"/>
            <a:ext cx="12620035" cy="1"/>
          </a:xfrm>
          <a:prstGeom prst="line">
            <a:avLst/>
          </a:prstGeom>
          <a:ln w="38100">
            <a:solidFill>
              <a:srgbClr val="000000"/>
            </a:solidFill>
            <a:miter lim="400000"/>
          </a:ln>
        </p:spPr>
        <p:txBody>
          <a:bodyPr lIns="50800" tIns="50800" rIns="50800" bIns="50800" anchor="ctr"/>
          <a:lstStyle/>
          <a:p>
            <a:endParaRPr/>
          </a:p>
        </p:txBody>
      </p:sp>
      <p:grpSp>
        <p:nvGrpSpPr>
          <p:cNvPr id="219" name="Group"/>
          <p:cNvGrpSpPr/>
          <p:nvPr/>
        </p:nvGrpSpPr>
        <p:grpSpPr>
          <a:xfrm>
            <a:off x="5283114" y="5149762"/>
            <a:ext cx="4481806" cy="3398486"/>
            <a:chOff x="0" y="0"/>
            <a:chExt cx="4481806" cy="3398485"/>
          </a:xfrm>
        </p:grpSpPr>
        <p:grpSp>
          <p:nvGrpSpPr>
            <p:cNvPr id="216" name="Group"/>
            <p:cNvGrpSpPr/>
            <p:nvPr/>
          </p:nvGrpSpPr>
          <p:grpSpPr>
            <a:xfrm>
              <a:off x="50184" y="0"/>
              <a:ext cx="4431623" cy="2651567"/>
              <a:chOff x="0" y="0"/>
              <a:chExt cx="4431621" cy="2651566"/>
            </a:xfrm>
          </p:grpSpPr>
          <p:sp>
            <p:nvSpPr>
              <p:cNvPr id="205" name="NIP"/>
              <p:cNvSpPr/>
              <p:nvPr/>
            </p:nvSpPr>
            <p:spPr>
              <a:xfrm rot="5400000">
                <a:off x="397068" y="1155101"/>
                <a:ext cx="1475699" cy="627173"/>
              </a:xfrm>
              <a:custGeom>
                <a:avLst/>
                <a:gdLst/>
                <a:ahLst/>
                <a:cxnLst>
                  <a:cxn ang="0">
                    <a:pos x="wd2" y="hd2"/>
                  </a:cxn>
                  <a:cxn ang="5400000">
                    <a:pos x="wd2" y="hd2"/>
                  </a:cxn>
                  <a:cxn ang="10800000">
                    <a:pos x="wd2" y="hd2"/>
                  </a:cxn>
                  <a:cxn ang="16200000">
                    <a:pos x="wd2" y="hd2"/>
                  </a:cxn>
                </a:cxnLst>
                <a:rect l="0" t="0" r="r" b="b"/>
                <a:pathLst>
                  <a:path w="21600" h="21600" extrusionOk="0">
                    <a:moveTo>
                      <a:pt x="2972" y="0"/>
                    </a:moveTo>
                    <a:lnTo>
                      <a:pt x="0" y="21600"/>
                    </a:lnTo>
                    <a:lnTo>
                      <a:pt x="21600" y="21600"/>
                    </a:lnTo>
                    <a:lnTo>
                      <a:pt x="18627" y="0"/>
                    </a:lnTo>
                    <a:lnTo>
                      <a:pt x="2972" y="0"/>
                    </a:lnTo>
                    <a:close/>
                  </a:path>
                </a:pathLst>
              </a:custGeom>
              <a:noFill/>
              <a:ln w="25400" cap="flat">
                <a:solidFill>
                  <a:srgbClr val="000000"/>
                </a:solidFill>
                <a:prstDash val="solid"/>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noAutofit/>
              </a:bodyPr>
              <a:lstStyle>
                <a:lvl1pPr defTabSz="825500">
                  <a:defRPr sz="2100">
                    <a:solidFill>
                      <a:srgbClr val="000000"/>
                    </a:solidFill>
                    <a:latin typeface="Helvetica Neue Medium"/>
                    <a:ea typeface="Helvetica Neue Medium"/>
                    <a:cs typeface="Helvetica Neue Medium"/>
                    <a:sym typeface="Helvetica Neue Medium"/>
                  </a:defRPr>
                </a:lvl1pPr>
              </a:lstStyle>
              <a:p>
                <a:r>
                  <a:t>NIP</a:t>
                </a:r>
              </a:p>
            </p:txBody>
          </p:sp>
          <p:sp>
            <p:nvSpPr>
              <p:cNvPr id="206" name="BPU"/>
              <p:cNvSpPr/>
              <p:nvPr/>
            </p:nvSpPr>
            <p:spPr>
              <a:xfrm>
                <a:off x="2257607" y="997258"/>
                <a:ext cx="1292859" cy="942862"/>
              </a:xfrm>
              <a:prstGeom prst="rect">
                <a:avLst/>
              </a:prstGeom>
              <a:noFill/>
              <a:ln w="25400" cap="flat">
                <a:solidFill>
                  <a:srgbClr val="000000"/>
                </a:solidFill>
                <a:prstDash val="solid"/>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noAutofit/>
              </a:bodyPr>
              <a:lstStyle>
                <a:lvl1pPr defTabSz="825500">
                  <a:defRPr sz="2100">
                    <a:solidFill>
                      <a:srgbClr val="000000"/>
                    </a:solidFill>
                    <a:latin typeface="Helvetica Neue Medium"/>
                    <a:ea typeface="Helvetica Neue Medium"/>
                    <a:cs typeface="Helvetica Neue Medium"/>
                    <a:sym typeface="Helvetica Neue Medium"/>
                  </a:defRPr>
                </a:lvl1pPr>
              </a:lstStyle>
              <a:p>
                <a:r>
                  <a:t>BPU</a:t>
                </a:r>
              </a:p>
            </p:txBody>
          </p:sp>
          <p:sp>
            <p:nvSpPr>
              <p:cNvPr id="207" name="Line"/>
              <p:cNvSpPr/>
              <p:nvPr/>
            </p:nvSpPr>
            <p:spPr>
              <a:xfrm>
                <a:off x="3541604" y="1464414"/>
                <a:ext cx="890018" cy="1"/>
              </a:xfrm>
              <a:prstGeom prst="line">
                <a:avLst/>
              </a:prstGeom>
              <a:noFill/>
              <a:ln w="38100" cap="flat">
                <a:solidFill>
                  <a:srgbClr val="000000"/>
                </a:solidFill>
                <a:prstDash val="solid"/>
                <a:miter lim="400000"/>
                <a:tailEnd type="triangle" w="med" len="med"/>
              </a:ln>
              <a:effectLst/>
            </p:spPr>
            <p:txBody>
              <a:bodyPr wrap="square" lIns="50800" tIns="50800" rIns="50800" bIns="50800" numCol="1" anchor="ctr">
                <a:noAutofit/>
              </a:bodyPr>
              <a:lstStyle/>
              <a:p>
                <a:endParaRPr/>
              </a:p>
            </p:txBody>
          </p:sp>
          <p:sp>
            <p:nvSpPr>
              <p:cNvPr id="208" name="Line"/>
              <p:cNvSpPr/>
              <p:nvPr/>
            </p:nvSpPr>
            <p:spPr>
              <a:xfrm>
                <a:off x="1464151" y="1464414"/>
                <a:ext cx="777809" cy="1"/>
              </a:xfrm>
              <a:prstGeom prst="line">
                <a:avLst/>
              </a:prstGeom>
              <a:noFill/>
              <a:ln w="38100" cap="flat">
                <a:solidFill>
                  <a:srgbClr val="000000"/>
                </a:solidFill>
                <a:prstDash val="solid"/>
                <a:miter lim="400000"/>
                <a:tailEnd type="triangle" w="med" len="med"/>
              </a:ln>
              <a:effectLst/>
            </p:spPr>
            <p:txBody>
              <a:bodyPr wrap="square" lIns="50800" tIns="50800" rIns="50800" bIns="50800" numCol="1" anchor="ctr">
                <a:noAutofit/>
              </a:bodyPr>
              <a:lstStyle/>
              <a:p>
                <a:endParaRPr/>
              </a:p>
            </p:txBody>
          </p:sp>
          <p:sp>
            <p:nvSpPr>
              <p:cNvPr id="209" name="Line"/>
              <p:cNvSpPr/>
              <p:nvPr/>
            </p:nvSpPr>
            <p:spPr>
              <a:xfrm>
                <a:off x="175" y="1464414"/>
                <a:ext cx="829116" cy="1"/>
              </a:xfrm>
              <a:prstGeom prst="line">
                <a:avLst/>
              </a:prstGeom>
              <a:noFill/>
              <a:ln w="38100" cap="flat">
                <a:solidFill>
                  <a:srgbClr val="000000"/>
                </a:solidFill>
                <a:prstDash val="solid"/>
                <a:miter lim="400000"/>
                <a:tailEnd type="triangle" w="med" len="med"/>
              </a:ln>
              <a:effectLst/>
            </p:spPr>
            <p:txBody>
              <a:bodyPr wrap="square" lIns="50800" tIns="50800" rIns="50800" bIns="50800" numCol="1" anchor="ctr">
                <a:noAutofit/>
              </a:bodyPr>
              <a:lstStyle/>
              <a:p>
                <a:endParaRPr/>
              </a:p>
            </p:txBody>
          </p:sp>
          <p:sp>
            <p:nvSpPr>
              <p:cNvPr id="210" name="Line"/>
              <p:cNvSpPr/>
              <p:nvPr/>
            </p:nvSpPr>
            <p:spPr>
              <a:xfrm>
                <a:off x="175" y="969083"/>
                <a:ext cx="829116" cy="1"/>
              </a:xfrm>
              <a:prstGeom prst="line">
                <a:avLst/>
              </a:prstGeom>
              <a:noFill/>
              <a:ln w="38100" cap="flat">
                <a:solidFill>
                  <a:srgbClr val="000000"/>
                </a:solidFill>
                <a:prstDash val="solid"/>
                <a:miter lim="400000"/>
                <a:tailEnd type="triangle" w="med" len="med"/>
              </a:ln>
              <a:effectLst/>
            </p:spPr>
            <p:txBody>
              <a:bodyPr wrap="square" lIns="50800" tIns="50800" rIns="50800" bIns="50800" numCol="1" anchor="ctr">
                <a:noAutofit/>
              </a:bodyPr>
              <a:lstStyle/>
              <a:p>
                <a:endParaRPr/>
              </a:p>
            </p:txBody>
          </p:sp>
          <p:sp>
            <p:nvSpPr>
              <p:cNvPr id="211" name="Line"/>
              <p:cNvSpPr/>
              <p:nvPr/>
            </p:nvSpPr>
            <p:spPr>
              <a:xfrm>
                <a:off x="176" y="1959744"/>
                <a:ext cx="829116" cy="1"/>
              </a:xfrm>
              <a:prstGeom prst="line">
                <a:avLst/>
              </a:prstGeom>
              <a:noFill/>
              <a:ln w="38100" cap="flat">
                <a:solidFill>
                  <a:srgbClr val="000000"/>
                </a:solidFill>
                <a:prstDash val="solid"/>
                <a:miter lim="400000"/>
                <a:tailEnd type="triangle" w="med" len="med"/>
              </a:ln>
              <a:effectLst/>
            </p:spPr>
            <p:txBody>
              <a:bodyPr wrap="square" lIns="50800" tIns="50800" rIns="50800" bIns="50800" numCol="1" anchor="ctr">
                <a:noAutofit/>
              </a:bodyPr>
              <a:lstStyle/>
              <a:p>
                <a:endParaRPr/>
              </a:p>
            </p:txBody>
          </p:sp>
          <p:sp>
            <p:nvSpPr>
              <p:cNvPr id="212" name="Line"/>
              <p:cNvSpPr/>
              <p:nvPr/>
            </p:nvSpPr>
            <p:spPr>
              <a:xfrm flipV="1">
                <a:off x="17063" y="1967160"/>
                <a:ext cx="1" cy="674824"/>
              </a:xfrm>
              <a:prstGeom prst="line">
                <a:avLst/>
              </a:prstGeom>
              <a:noFill/>
              <a:ln w="38100" cap="flat">
                <a:solidFill>
                  <a:srgbClr val="000000"/>
                </a:solidFill>
                <a:prstDash val="solid"/>
                <a:miter lim="400000"/>
              </a:ln>
              <a:effectLst/>
            </p:spPr>
            <p:txBody>
              <a:bodyPr wrap="square" lIns="50800" tIns="50800" rIns="50800" bIns="50800" numCol="1" anchor="ctr">
                <a:noAutofit/>
              </a:bodyPr>
              <a:lstStyle/>
              <a:p>
                <a:endParaRPr/>
              </a:p>
            </p:txBody>
          </p:sp>
          <p:sp>
            <p:nvSpPr>
              <p:cNvPr id="213" name="Line"/>
              <p:cNvSpPr/>
              <p:nvPr/>
            </p:nvSpPr>
            <p:spPr>
              <a:xfrm flipH="1" flipV="1">
                <a:off x="0" y="2637096"/>
                <a:ext cx="3781021" cy="1"/>
              </a:xfrm>
              <a:prstGeom prst="line">
                <a:avLst/>
              </a:prstGeom>
              <a:noFill/>
              <a:ln w="38100" cap="flat">
                <a:solidFill>
                  <a:srgbClr val="000000"/>
                </a:solidFill>
                <a:prstDash val="solid"/>
                <a:miter lim="400000"/>
              </a:ln>
              <a:effectLst/>
            </p:spPr>
            <p:txBody>
              <a:bodyPr wrap="square" lIns="50800" tIns="50800" rIns="50800" bIns="50800" numCol="1" anchor="ctr">
                <a:noAutofit/>
              </a:bodyPr>
              <a:lstStyle/>
              <a:p>
                <a:endParaRPr/>
              </a:p>
            </p:txBody>
          </p:sp>
          <p:sp>
            <p:nvSpPr>
              <p:cNvPr id="214" name="Line"/>
              <p:cNvSpPr/>
              <p:nvPr/>
            </p:nvSpPr>
            <p:spPr>
              <a:xfrm>
                <a:off x="3766710" y="1451799"/>
                <a:ext cx="1" cy="1199768"/>
              </a:xfrm>
              <a:prstGeom prst="line">
                <a:avLst/>
              </a:prstGeom>
              <a:noFill/>
              <a:ln w="38100" cap="flat">
                <a:solidFill>
                  <a:srgbClr val="000000"/>
                </a:solidFill>
                <a:prstDash val="solid"/>
                <a:miter lim="400000"/>
              </a:ln>
              <a:effectLst/>
            </p:spPr>
            <p:txBody>
              <a:bodyPr wrap="square" lIns="50800" tIns="50800" rIns="50800" bIns="50800" numCol="1" anchor="ctr">
                <a:noAutofit/>
              </a:bodyPr>
              <a:lstStyle/>
              <a:p>
                <a:endParaRPr/>
              </a:p>
            </p:txBody>
          </p:sp>
          <p:sp>
            <p:nvSpPr>
              <p:cNvPr id="215" name="Line"/>
              <p:cNvSpPr/>
              <p:nvPr/>
            </p:nvSpPr>
            <p:spPr>
              <a:xfrm flipV="1">
                <a:off x="17063" y="0"/>
                <a:ext cx="1" cy="975883"/>
              </a:xfrm>
              <a:prstGeom prst="line">
                <a:avLst/>
              </a:prstGeom>
              <a:noFill/>
              <a:ln w="38100" cap="flat">
                <a:solidFill>
                  <a:srgbClr val="000000"/>
                </a:solidFill>
                <a:prstDash val="solid"/>
                <a:miter lim="400000"/>
              </a:ln>
              <a:effectLst/>
            </p:spPr>
            <p:txBody>
              <a:bodyPr wrap="square" lIns="50800" tIns="50800" rIns="50800" bIns="50800" numCol="1" anchor="ctr">
                <a:noAutofit/>
              </a:bodyPr>
              <a:lstStyle/>
              <a:p>
                <a:endParaRPr/>
              </a:p>
            </p:txBody>
          </p:sp>
        </p:grpSp>
        <p:sp>
          <p:nvSpPr>
            <p:cNvPr id="217" name="Rounded Rectangle"/>
            <p:cNvSpPr/>
            <p:nvPr/>
          </p:nvSpPr>
          <p:spPr>
            <a:xfrm>
              <a:off x="0" y="561844"/>
              <a:ext cx="3991781" cy="2795802"/>
            </a:xfrm>
            <a:prstGeom prst="roundRect">
              <a:avLst>
                <a:gd name="adj" fmla="val 10975"/>
              </a:avLst>
            </a:prstGeom>
            <a:noFill/>
            <a:ln w="25400" cap="flat">
              <a:solidFill>
                <a:srgbClr val="000000"/>
              </a:solidFill>
              <a:custDash>
                <a:ds d="200000" sp="200000"/>
              </a:custDash>
              <a:miter lim="400000"/>
            </a:ln>
            <a:effectLst/>
          </p:spPr>
          <p:txBody>
            <a:bodyPr wrap="square" lIns="50800" tIns="50800" rIns="50800" bIns="50800" numCol="1" anchor="ctr">
              <a:noAutofit/>
            </a:bodyPr>
            <a:lstStyle/>
            <a:p>
              <a:pPr defTabSz="825500">
                <a:defRPr sz="3200">
                  <a:solidFill>
                    <a:srgbClr val="FFFFFF"/>
                  </a:solidFill>
                  <a:latin typeface="Helvetica Neue Medium"/>
                  <a:ea typeface="Helvetica Neue Medium"/>
                  <a:cs typeface="Helvetica Neue Medium"/>
                  <a:sym typeface="Helvetica Neue Medium"/>
                </a:defRPr>
              </a:pPr>
              <a:endParaRPr/>
            </a:p>
          </p:txBody>
        </p:sp>
        <p:sp>
          <p:nvSpPr>
            <p:cNvPr id="218" name="IAG"/>
            <p:cNvSpPr txBox="1"/>
            <p:nvPr/>
          </p:nvSpPr>
          <p:spPr>
            <a:xfrm>
              <a:off x="1540113" y="2863331"/>
              <a:ext cx="726254" cy="53515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noAutofit/>
            </a:bodyPr>
            <a:lstStyle>
              <a:lvl1pPr>
                <a:defRPr sz="2100">
                  <a:solidFill>
                    <a:srgbClr val="000000"/>
                  </a:solidFill>
                </a:defRPr>
              </a:lvl1pPr>
            </a:lstStyle>
            <a:p>
              <a:r>
                <a:t>IAG</a:t>
              </a:r>
            </a:p>
          </p:txBody>
        </p:sp>
      </p:grpSp>
      <p:sp>
        <p:nvSpPr>
          <p:cNvPr id="220" name="Decode"/>
          <p:cNvSpPr/>
          <p:nvPr/>
        </p:nvSpPr>
        <p:spPr>
          <a:xfrm>
            <a:off x="15510509" y="6088937"/>
            <a:ext cx="1651101" cy="1050478"/>
          </a:xfrm>
          <a:prstGeom prst="rect">
            <a:avLst/>
          </a:prstGeom>
          <a:ln w="25400">
            <a:solidFill>
              <a:srgbClr val="000000"/>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825500">
              <a:defRPr sz="2100">
                <a:solidFill>
                  <a:srgbClr val="000000"/>
                </a:solidFill>
                <a:latin typeface="Helvetica Neue Medium"/>
                <a:ea typeface="Helvetica Neue Medium"/>
                <a:cs typeface="Helvetica Neue Medium"/>
                <a:sym typeface="Helvetica Neue Medium"/>
              </a:defRPr>
            </a:lvl1pPr>
          </a:lstStyle>
          <a:p>
            <a:r>
              <a:t>Decode</a:t>
            </a:r>
          </a:p>
        </p:txBody>
      </p:sp>
      <p:sp>
        <p:nvSpPr>
          <p:cNvPr id="221" name="Back-end"/>
          <p:cNvSpPr/>
          <p:nvPr/>
        </p:nvSpPr>
        <p:spPr>
          <a:xfrm>
            <a:off x="17950260" y="4507983"/>
            <a:ext cx="1292860" cy="5203048"/>
          </a:xfrm>
          <a:prstGeom prst="rect">
            <a:avLst/>
          </a:prstGeom>
          <a:ln w="25400">
            <a:solidFill>
              <a:srgbClr val="000000"/>
            </a:solidFill>
            <a:custDash>
              <a:ds d="200000" sp="200000"/>
            </a:custDash>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825500">
              <a:defRPr sz="2100">
                <a:solidFill>
                  <a:srgbClr val="000000"/>
                </a:solidFill>
                <a:latin typeface="Helvetica Neue Medium"/>
                <a:ea typeface="Helvetica Neue Medium"/>
                <a:cs typeface="Helvetica Neue Medium"/>
                <a:sym typeface="Helvetica Neue Medium"/>
              </a:defRPr>
            </a:lvl1pPr>
          </a:lstStyle>
          <a:p>
            <a:r>
              <a:t>Back-end</a:t>
            </a:r>
          </a:p>
        </p:txBody>
      </p:sp>
      <p:sp>
        <p:nvSpPr>
          <p:cNvPr id="222" name="Line"/>
          <p:cNvSpPr/>
          <p:nvPr/>
        </p:nvSpPr>
        <p:spPr>
          <a:xfrm>
            <a:off x="17164099" y="6615847"/>
            <a:ext cx="777808" cy="1"/>
          </a:xfrm>
          <a:prstGeom prst="line">
            <a:avLst/>
          </a:prstGeom>
          <a:ln w="38100">
            <a:solidFill>
              <a:srgbClr val="000000"/>
            </a:solidFill>
            <a:miter lim="400000"/>
            <a:tailEnd type="triangle"/>
          </a:ln>
        </p:spPr>
        <p:txBody>
          <a:bodyPr lIns="50800" tIns="50800" rIns="50800" bIns="50800" anchor="ctr"/>
          <a:lstStyle/>
          <a:p>
            <a:endParaRPr/>
          </a:p>
        </p:txBody>
      </p:sp>
      <p:sp>
        <p:nvSpPr>
          <p:cNvPr id="223" name="Line"/>
          <p:cNvSpPr/>
          <p:nvPr/>
        </p:nvSpPr>
        <p:spPr>
          <a:xfrm>
            <a:off x="14724225" y="6614176"/>
            <a:ext cx="777808" cy="1"/>
          </a:xfrm>
          <a:prstGeom prst="line">
            <a:avLst/>
          </a:prstGeom>
          <a:ln w="38100">
            <a:solidFill>
              <a:srgbClr val="000000"/>
            </a:solidFill>
            <a:miter lim="400000"/>
            <a:tailEnd type="triangle"/>
          </a:ln>
        </p:spPr>
        <p:txBody>
          <a:bodyPr lIns="50800" tIns="50800" rIns="50800" bIns="50800" anchor="ctr"/>
          <a:lstStyle/>
          <a:p>
            <a:endParaRPr/>
          </a:p>
        </p:txBody>
      </p:sp>
      <p:sp>
        <p:nvSpPr>
          <p:cNvPr id="224" name="Front-end"/>
          <p:cNvSpPr txBox="1"/>
          <p:nvPr/>
        </p:nvSpPr>
        <p:spPr>
          <a:xfrm>
            <a:off x="10603886" y="9273556"/>
            <a:ext cx="1678318" cy="5354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a:defRPr sz="2100">
                <a:solidFill>
                  <a:srgbClr val="000000"/>
                </a:solidFill>
              </a:defRPr>
            </a:lvl1pPr>
          </a:lstStyle>
          <a:p>
            <a:r>
              <a:t>Front-end</a:t>
            </a:r>
          </a:p>
        </p:txBody>
      </p:sp>
      <p:grpSp>
        <p:nvGrpSpPr>
          <p:cNvPr id="240" name="Group"/>
          <p:cNvGrpSpPr/>
          <p:nvPr/>
        </p:nvGrpSpPr>
        <p:grpSpPr>
          <a:xfrm>
            <a:off x="9380260" y="5701698"/>
            <a:ext cx="3702568" cy="2911514"/>
            <a:chOff x="0" y="0"/>
            <a:chExt cx="3702566" cy="2911513"/>
          </a:xfrm>
        </p:grpSpPr>
        <p:sp>
          <p:nvSpPr>
            <p:cNvPr id="225" name="Line"/>
            <p:cNvSpPr/>
            <p:nvPr/>
          </p:nvSpPr>
          <p:spPr>
            <a:xfrm>
              <a:off x="2924304" y="903097"/>
              <a:ext cx="778263" cy="1"/>
            </a:xfrm>
            <a:prstGeom prst="line">
              <a:avLst/>
            </a:prstGeom>
            <a:noFill/>
            <a:ln w="38100" cap="flat">
              <a:solidFill>
                <a:srgbClr val="000000"/>
              </a:solidFill>
              <a:prstDash val="solid"/>
              <a:miter lim="400000"/>
              <a:tailEnd type="triangle" w="med" len="med"/>
            </a:ln>
            <a:effectLst/>
          </p:spPr>
          <p:txBody>
            <a:bodyPr wrap="square" lIns="50800" tIns="50800" rIns="50800" bIns="50800" numCol="1" anchor="ctr">
              <a:noAutofit/>
            </a:bodyPr>
            <a:lstStyle/>
            <a:p>
              <a:endParaRPr/>
            </a:p>
          </p:txBody>
        </p:sp>
        <p:grpSp>
          <p:nvGrpSpPr>
            <p:cNvPr id="234" name="Group"/>
            <p:cNvGrpSpPr/>
            <p:nvPr/>
          </p:nvGrpSpPr>
          <p:grpSpPr>
            <a:xfrm>
              <a:off x="407885" y="582009"/>
              <a:ext cx="2507588" cy="642176"/>
              <a:chOff x="0" y="0"/>
              <a:chExt cx="2507587" cy="642175"/>
            </a:xfrm>
          </p:grpSpPr>
          <p:sp>
            <p:nvSpPr>
              <p:cNvPr id="226" name="Rectangle"/>
              <p:cNvSpPr/>
              <p:nvPr/>
            </p:nvSpPr>
            <p:spPr>
              <a:xfrm>
                <a:off x="0" y="0"/>
                <a:ext cx="310341" cy="642176"/>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defTabSz="825500">
                  <a:defRPr sz="2100">
                    <a:solidFill>
                      <a:srgbClr val="000000"/>
                    </a:solidFill>
                    <a:latin typeface="Helvetica Neue Medium"/>
                    <a:ea typeface="Helvetica Neue Medium"/>
                    <a:cs typeface="Helvetica Neue Medium"/>
                    <a:sym typeface="Helvetica Neue Medium"/>
                  </a:defRPr>
                </a:pPr>
                <a:endParaRPr/>
              </a:p>
            </p:txBody>
          </p:sp>
          <p:sp>
            <p:nvSpPr>
              <p:cNvPr id="227" name="Rectangle"/>
              <p:cNvSpPr/>
              <p:nvPr/>
            </p:nvSpPr>
            <p:spPr>
              <a:xfrm>
                <a:off x="313892" y="0"/>
                <a:ext cx="310341" cy="642176"/>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defTabSz="825500">
                  <a:defRPr sz="2100">
                    <a:solidFill>
                      <a:srgbClr val="000000"/>
                    </a:solidFill>
                    <a:latin typeface="Helvetica Neue Medium"/>
                    <a:ea typeface="Helvetica Neue Medium"/>
                    <a:cs typeface="Helvetica Neue Medium"/>
                    <a:sym typeface="Helvetica Neue Medium"/>
                  </a:defRPr>
                </a:pPr>
                <a:endParaRPr/>
              </a:p>
            </p:txBody>
          </p:sp>
          <p:sp>
            <p:nvSpPr>
              <p:cNvPr id="228" name="Rectangle"/>
              <p:cNvSpPr/>
              <p:nvPr/>
            </p:nvSpPr>
            <p:spPr>
              <a:xfrm>
                <a:off x="627784" y="0"/>
                <a:ext cx="310342" cy="642176"/>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defTabSz="825500">
                  <a:defRPr sz="2100">
                    <a:solidFill>
                      <a:srgbClr val="000000"/>
                    </a:solidFill>
                    <a:latin typeface="Helvetica Neue Medium"/>
                    <a:ea typeface="Helvetica Neue Medium"/>
                    <a:cs typeface="Helvetica Neue Medium"/>
                    <a:sym typeface="Helvetica Neue Medium"/>
                  </a:defRPr>
                </a:pPr>
                <a:endParaRPr/>
              </a:p>
            </p:txBody>
          </p:sp>
          <p:sp>
            <p:nvSpPr>
              <p:cNvPr id="229" name="Rectangle"/>
              <p:cNvSpPr/>
              <p:nvPr/>
            </p:nvSpPr>
            <p:spPr>
              <a:xfrm>
                <a:off x="941677" y="0"/>
                <a:ext cx="310341" cy="642176"/>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defTabSz="825500">
                  <a:defRPr sz="2100">
                    <a:solidFill>
                      <a:srgbClr val="000000"/>
                    </a:solidFill>
                    <a:latin typeface="Helvetica Neue Medium"/>
                    <a:ea typeface="Helvetica Neue Medium"/>
                    <a:cs typeface="Helvetica Neue Medium"/>
                    <a:sym typeface="Helvetica Neue Medium"/>
                  </a:defRPr>
                </a:pPr>
                <a:endParaRPr/>
              </a:p>
            </p:txBody>
          </p:sp>
          <p:sp>
            <p:nvSpPr>
              <p:cNvPr id="230" name="Rectangle"/>
              <p:cNvSpPr/>
              <p:nvPr/>
            </p:nvSpPr>
            <p:spPr>
              <a:xfrm>
                <a:off x="1255569" y="0"/>
                <a:ext cx="310341" cy="642176"/>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defTabSz="825500">
                  <a:defRPr sz="2100">
                    <a:solidFill>
                      <a:srgbClr val="000000"/>
                    </a:solidFill>
                    <a:latin typeface="Helvetica Neue Medium"/>
                    <a:ea typeface="Helvetica Neue Medium"/>
                    <a:cs typeface="Helvetica Neue Medium"/>
                    <a:sym typeface="Helvetica Neue Medium"/>
                  </a:defRPr>
                </a:pPr>
                <a:endParaRPr/>
              </a:p>
            </p:txBody>
          </p:sp>
          <p:sp>
            <p:nvSpPr>
              <p:cNvPr id="231" name="Rectangle"/>
              <p:cNvSpPr/>
              <p:nvPr/>
            </p:nvSpPr>
            <p:spPr>
              <a:xfrm>
                <a:off x="1569462" y="0"/>
                <a:ext cx="310341" cy="642176"/>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defTabSz="825500">
                  <a:defRPr sz="2100">
                    <a:solidFill>
                      <a:srgbClr val="000000"/>
                    </a:solidFill>
                    <a:latin typeface="Helvetica Neue Medium"/>
                    <a:ea typeface="Helvetica Neue Medium"/>
                    <a:cs typeface="Helvetica Neue Medium"/>
                    <a:sym typeface="Helvetica Neue Medium"/>
                  </a:defRPr>
                </a:pPr>
                <a:endParaRPr/>
              </a:p>
            </p:txBody>
          </p:sp>
          <p:sp>
            <p:nvSpPr>
              <p:cNvPr id="232" name="Rectangle"/>
              <p:cNvSpPr/>
              <p:nvPr/>
            </p:nvSpPr>
            <p:spPr>
              <a:xfrm>
                <a:off x="1883354" y="0"/>
                <a:ext cx="310341" cy="642176"/>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defTabSz="825500">
                  <a:defRPr sz="2100">
                    <a:solidFill>
                      <a:srgbClr val="000000"/>
                    </a:solidFill>
                    <a:latin typeface="Helvetica Neue Medium"/>
                    <a:ea typeface="Helvetica Neue Medium"/>
                    <a:cs typeface="Helvetica Neue Medium"/>
                    <a:sym typeface="Helvetica Neue Medium"/>
                  </a:defRPr>
                </a:pPr>
                <a:endParaRPr/>
              </a:p>
            </p:txBody>
          </p:sp>
          <p:sp>
            <p:nvSpPr>
              <p:cNvPr id="233" name="Rectangle"/>
              <p:cNvSpPr/>
              <p:nvPr/>
            </p:nvSpPr>
            <p:spPr>
              <a:xfrm>
                <a:off x="2197247" y="0"/>
                <a:ext cx="310341" cy="642176"/>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defTabSz="825500">
                  <a:defRPr sz="2100">
                    <a:solidFill>
                      <a:srgbClr val="000000"/>
                    </a:solidFill>
                    <a:latin typeface="Helvetica Neue Medium"/>
                    <a:ea typeface="Helvetica Neue Medium"/>
                    <a:cs typeface="Helvetica Neue Medium"/>
                    <a:sym typeface="Helvetica Neue Medium"/>
                  </a:defRPr>
                </a:pPr>
                <a:endParaRPr/>
              </a:p>
            </p:txBody>
          </p:sp>
        </p:grpSp>
        <p:sp>
          <p:nvSpPr>
            <p:cNvPr id="235" name="Rounded Rectangle"/>
            <p:cNvSpPr/>
            <p:nvPr/>
          </p:nvSpPr>
          <p:spPr>
            <a:xfrm>
              <a:off x="0" y="0"/>
              <a:ext cx="3146168" cy="1413528"/>
            </a:xfrm>
            <a:prstGeom prst="roundRect">
              <a:avLst>
                <a:gd name="adj" fmla="val 20421"/>
              </a:avLst>
            </a:prstGeom>
            <a:noFill/>
            <a:ln w="25400" cap="flat">
              <a:solidFill>
                <a:srgbClr val="000000"/>
              </a:solidFill>
              <a:custDash>
                <a:ds d="200000" sp="200000"/>
              </a:custDash>
              <a:miter lim="400000"/>
            </a:ln>
            <a:effectLst/>
          </p:spPr>
          <p:txBody>
            <a:bodyPr wrap="square" lIns="50800" tIns="50800" rIns="50800" bIns="50800" numCol="1" anchor="ctr">
              <a:noAutofit/>
            </a:bodyPr>
            <a:lstStyle/>
            <a:p>
              <a:pPr defTabSz="825500">
                <a:defRPr sz="3200">
                  <a:solidFill>
                    <a:srgbClr val="FFFFFF"/>
                  </a:solidFill>
                  <a:latin typeface="Helvetica Neue Medium"/>
                  <a:ea typeface="Helvetica Neue Medium"/>
                  <a:cs typeface="Helvetica Neue Medium"/>
                  <a:sym typeface="Helvetica Neue Medium"/>
                </a:defRPr>
              </a:pPr>
              <a:endParaRPr/>
            </a:p>
          </p:txBody>
        </p:sp>
        <p:sp>
          <p:nvSpPr>
            <p:cNvPr id="236" name="FTQ"/>
            <p:cNvSpPr txBox="1"/>
            <p:nvPr/>
          </p:nvSpPr>
          <p:spPr>
            <a:xfrm>
              <a:off x="1199915" y="37185"/>
              <a:ext cx="810636" cy="535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noAutofit/>
            </a:bodyPr>
            <a:lstStyle>
              <a:lvl1pPr>
                <a:defRPr sz="2100">
                  <a:solidFill>
                    <a:srgbClr val="000000"/>
                  </a:solidFill>
                </a:defRPr>
              </a:lvl1pPr>
            </a:lstStyle>
            <a:p>
              <a:r>
                <a:t>FTQ</a:t>
              </a:r>
            </a:p>
          </p:txBody>
        </p:sp>
        <p:sp>
          <p:nvSpPr>
            <p:cNvPr id="237" name="Line"/>
            <p:cNvSpPr/>
            <p:nvPr/>
          </p:nvSpPr>
          <p:spPr>
            <a:xfrm flipH="1">
              <a:off x="1661679" y="1400409"/>
              <a:ext cx="1" cy="1446570"/>
            </a:xfrm>
            <a:prstGeom prst="line">
              <a:avLst/>
            </a:prstGeom>
            <a:noFill/>
            <a:ln w="38100" cap="flat">
              <a:solidFill>
                <a:srgbClr val="000000"/>
              </a:solidFill>
              <a:prstDash val="solid"/>
              <a:miter lim="400000"/>
            </a:ln>
            <a:effectLst/>
          </p:spPr>
          <p:txBody>
            <a:bodyPr wrap="square" lIns="50800" tIns="50800" rIns="50800" bIns="50800" numCol="1" anchor="ctr">
              <a:noAutofit/>
            </a:bodyPr>
            <a:lstStyle/>
            <a:p>
              <a:endParaRPr/>
            </a:p>
          </p:txBody>
        </p:sp>
        <p:sp>
          <p:nvSpPr>
            <p:cNvPr id="238" name="Line"/>
            <p:cNvSpPr/>
            <p:nvPr/>
          </p:nvSpPr>
          <p:spPr>
            <a:xfrm>
              <a:off x="1648372" y="2843045"/>
              <a:ext cx="2041496" cy="1"/>
            </a:xfrm>
            <a:prstGeom prst="line">
              <a:avLst/>
            </a:prstGeom>
            <a:noFill/>
            <a:ln w="38100" cap="flat">
              <a:solidFill>
                <a:srgbClr val="000000"/>
              </a:solidFill>
              <a:prstDash val="solid"/>
              <a:miter lim="400000"/>
              <a:tailEnd type="triangle" w="med" len="med"/>
            </a:ln>
            <a:effectLst/>
          </p:spPr>
          <p:txBody>
            <a:bodyPr wrap="square" lIns="50800" tIns="50800" rIns="50800" bIns="50800" numCol="1" anchor="ctr">
              <a:noAutofit/>
            </a:bodyPr>
            <a:lstStyle/>
            <a:p>
              <a:endParaRPr/>
            </a:p>
          </p:txBody>
        </p:sp>
        <p:sp>
          <p:nvSpPr>
            <p:cNvPr id="239" name="Prefetch"/>
            <p:cNvSpPr txBox="1"/>
            <p:nvPr/>
          </p:nvSpPr>
          <p:spPr>
            <a:xfrm>
              <a:off x="1673990" y="2376045"/>
              <a:ext cx="1446566" cy="53546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noAutofit/>
            </a:bodyPr>
            <a:lstStyle>
              <a:lvl1pPr>
                <a:defRPr sz="2100">
                  <a:solidFill>
                    <a:srgbClr val="000000"/>
                  </a:solidFill>
                </a:defRPr>
              </a:lvl1pPr>
            </a:lstStyle>
            <a:p>
              <a:r>
                <a:t>Prefetch</a:t>
              </a:r>
            </a:p>
          </p:txBody>
        </p:sp>
      </p:grpSp>
      <p:sp>
        <p:nvSpPr>
          <p:cNvPr id="241" name="Rounded Rectangle"/>
          <p:cNvSpPr/>
          <p:nvPr/>
        </p:nvSpPr>
        <p:spPr>
          <a:xfrm>
            <a:off x="12618304" y="5526689"/>
            <a:ext cx="2474547" cy="3839437"/>
          </a:xfrm>
          <a:prstGeom prst="roundRect">
            <a:avLst>
              <a:gd name="adj" fmla="val 12252"/>
            </a:avLst>
          </a:prstGeom>
          <a:ln w="25400">
            <a:solidFill>
              <a:srgbClr val="000000"/>
            </a:solidFill>
            <a:custDash>
              <a:ds d="200000" sp="200000"/>
            </a:custDash>
            <a:miter lim="400000"/>
          </a:ln>
        </p:spPr>
        <p:txBody>
          <a:bodyPr lIns="50800" tIns="50800" rIns="50800" bIns="50800" anchor="ctr"/>
          <a:lstStyle/>
          <a:p>
            <a:pPr defTabSz="825500">
              <a:defRPr sz="3200">
                <a:solidFill>
                  <a:srgbClr val="FFFFFF"/>
                </a:solidFill>
                <a:latin typeface="Helvetica Neue Medium"/>
                <a:ea typeface="Helvetica Neue Medium"/>
                <a:cs typeface="Helvetica Neue Medium"/>
                <a:sym typeface="Helvetica Neue Medium"/>
              </a:defRPr>
            </a:pPr>
            <a:endParaRPr/>
          </a:p>
        </p:txBody>
      </p:sp>
      <p:sp>
        <p:nvSpPr>
          <p:cNvPr id="242" name="IFU"/>
          <p:cNvSpPr txBox="1"/>
          <p:nvPr/>
        </p:nvSpPr>
        <p:spPr>
          <a:xfrm>
            <a:off x="13505098" y="5487018"/>
            <a:ext cx="688169" cy="5354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a:defRPr sz="2100">
                <a:solidFill>
                  <a:srgbClr val="000000"/>
                </a:solidFill>
              </a:defRPr>
            </a:lvl1pPr>
          </a:lstStyle>
          <a:p>
            <a:r>
              <a:t>IFU</a:t>
            </a:r>
          </a:p>
        </p:txBody>
      </p:sp>
      <p:sp>
        <p:nvSpPr>
          <p:cNvPr id="243" name="Branch Re-steer Address"/>
          <p:cNvSpPr txBox="1"/>
          <p:nvPr/>
        </p:nvSpPr>
        <p:spPr>
          <a:xfrm>
            <a:off x="9598504" y="4691146"/>
            <a:ext cx="3689080" cy="50335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a:defRPr sz="1900">
                <a:solidFill>
                  <a:srgbClr val="000000"/>
                </a:solidFill>
              </a:defRPr>
            </a:lvl1pPr>
          </a:lstStyle>
          <a:p>
            <a:r>
              <a:t>Branch Re-steer Address</a:t>
            </a:r>
          </a:p>
        </p:txBody>
      </p:sp>
      <p:sp>
        <p:nvSpPr>
          <p:cNvPr id="244" name="Rectangle"/>
          <p:cNvSpPr/>
          <p:nvPr/>
        </p:nvSpPr>
        <p:spPr>
          <a:xfrm>
            <a:off x="5159471" y="4510071"/>
            <a:ext cx="12375955" cy="5206089"/>
          </a:xfrm>
          <a:prstGeom prst="rect">
            <a:avLst/>
          </a:prstGeom>
          <a:ln w="25400">
            <a:solidFill>
              <a:srgbClr val="000000"/>
            </a:solidFill>
            <a:custDash>
              <a:ds d="200000" sp="200000"/>
            </a:custDash>
            <a:miter lim="400000"/>
          </a:ln>
        </p:spPr>
        <p:txBody>
          <a:bodyPr lIns="50800" tIns="50800" rIns="50800" bIns="50800" anchor="ctr"/>
          <a:lstStyle/>
          <a:p>
            <a:pPr defTabSz="825500">
              <a:defRPr sz="2100">
                <a:solidFill>
                  <a:srgbClr val="000000"/>
                </a:solidFill>
                <a:latin typeface="Helvetica Neue Medium"/>
                <a:ea typeface="Helvetica Neue Medium"/>
                <a:cs typeface="Helvetica Neue Medium"/>
                <a:sym typeface="Helvetica Neue Medium"/>
              </a:defRPr>
            </a:pPr>
            <a:endParaRPr/>
          </a:p>
        </p:txBody>
      </p:sp>
      <p:sp>
        <p:nvSpPr>
          <p:cNvPr id="245" name="Fetch Directed Instruction Prefetching Pipeline (FDIP) [Glenn Reinman et al., MICRO’99]"/>
          <p:cNvSpPr txBox="1"/>
          <p:nvPr/>
        </p:nvSpPr>
        <p:spPr>
          <a:xfrm>
            <a:off x="3493700" y="10012987"/>
            <a:ext cx="17396601" cy="60985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a:defRPr sz="3500">
                <a:solidFill>
                  <a:srgbClr val="000000"/>
                </a:solidFill>
              </a:defRPr>
            </a:pPr>
            <a:r>
              <a:t>Fetch Directed Instruction Prefetching Pipeline (FDIP) [Glenn Reinman et al.,</a:t>
            </a:r>
            <a:r>
              <a:rPr sz="1200"/>
              <a:t> </a:t>
            </a:r>
            <a:r>
              <a:t>MICRO’99]</a:t>
            </a:r>
          </a:p>
        </p:txBody>
      </p:sp>
      <p:sp>
        <p:nvSpPr>
          <p:cNvPr id="246" name="3"/>
          <p:cNvSpPr txBox="1"/>
          <p:nvPr/>
        </p:nvSpPr>
        <p:spPr>
          <a:xfrm>
            <a:off x="402249" y="13054898"/>
            <a:ext cx="283770" cy="46136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gn="l"/>
          </a:lstStyle>
          <a:p>
            <a:r>
              <a:t>3</a:t>
            </a:r>
          </a:p>
        </p:txBody>
      </p:sp>
      <p:sp>
        <p:nvSpPr>
          <p:cNvPr id="247" name="FTQ:   Fetch Target Queue…"/>
          <p:cNvSpPr txBox="1"/>
          <p:nvPr/>
        </p:nvSpPr>
        <p:spPr>
          <a:xfrm>
            <a:off x="955039" y="11079998"/>
            <a:ext cx="5428865" cy="1941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lgn="l">
              <a:defRPr>
                <a:solidFill>
                  <a:srgbClr val="000000"/>
                </a:solidFill>
              </a:defRPr>
            </a:pPr>
            <a:r>
              <a:rPr b="1"/>
              <a:t>FTQ</a:t>
            </a:r>
            <a:r>
              <a:t>:   Fetch Target Queue</a:t>
            </a:r>
          </a:p>
          <a:p>
            <a:pPr algn="l">
              <a:defRPr>
                <a:solidFill>
                  <a:srgbClr val="000000"/>
                </a:solidFill>
              </a:defRPr>
            </a:pPr>
            <a:r>
              <a:rPr b="1"/>
              <a:t>IFU</a:t>
            </a:r>
            <a:r>
              <a:t>:    Instruction Fetch Unit</a:t>
            </a:r>
          </a:p>
          <a:p>
            <a:pPr algn="l">
              <a:defRPr>
                <a:solidFill>
                  <a:srgbClr val="000000"/>
                </a:solidFill>
              </a:defRPr>
            </a:pPr>
            <a:r>
              <a:rPr b="1"/>
              <a:t>BPU</a:t>
            </a:r>
            <a:r>
              <a:t>:  Branch Prediction Unit</a:t>
            </a:r>
          </a:p>
          <a:p>
            <a:pPr algn="l">
              <a:defRPr>
                <a:solidFill>
                  <a:srgbClr val="000000"/>
                </a:solidFill>
              </a:defRPr>
            </a:pPr>
            <a:r>
              <a:rPr b="1"/>
              <a:t>IAG</a:t>
            </a:r>
            <a:r>
              <a:t>:   Instruction Address Generation</a:t>
            </a:r>
          </a:p>
          <a:p>
            <a:pPr algn="l">
              <a:defRPr>
                <a:solidFill>
                  <a:srgbClr val="000000"/>
                </a:solidFill>
              </a:defRPr>
            </a:pPr>
            <a:r>
              <a:rPr b="1"/>
              <a:t>NIP</a:t>
            </a:r>
            <a:r>
              <a:t>:   Next Instruction Pointer</a:t>
            </a:r>
          </a:p>
        </p:txBody>
      </p:sp>
      <p:sp>
        <p:nvSpPr>
          <p:cNvPr id="248" name="Rectangle"/>
          <p:cNvSpPr/>
          <p:nvPr/>
        </p:nvSpPr>
        <p:spPr>
          <a:xfrm>
            <a:off x="887740" y="11086348"/>
            <a:ext cx="5295320" cy="1929188"/>
          </a:xfrm>
          <a:prstGeom prst="rect">
            <a:avLst/>
          </a:prstGeom>
          <a:ln w="12700">
            <a:solidFill>
              <a:srgbClr val="5E5E5E"/>
            </a:solidFill>
            <a:miter lim="400000"/>
          </a:ln>
        </p:spPr>
        <p:txBody>
          <a:bodyPr lIns="50800" tIns="50800" rIns="50800" bIns="50800" anchor="ctr"/>
          <a:lstStyle/>
          <a:p>
            <a:pPr defTabSz="825500">
              <a:defRPr sz="3200">
                <a:solidFill>
                  <a:srgbClr val="FFFFFF"/>
                </a:solidFill>
                <a:latin typeface="Helvetica Neue Medium"/>
                <a:ea typeface="Helvetica Neue Medium"/>
                <a:cs typeface="Helvetica Neue Medium"/>
                <a:sym typeface="Helvetica Neue Medium"/>
              </a:defRPr>
            </a:pPr>
            <a:endParaRPr/>
          </a:p>
        </p:txBody>
      </p:sp>
      <p:sp>
        <p:nvSpPr>
          <p:cNvPr id="249" name="EMISSARY, Nagendra and Godala, et al."/>
          <p:cNvSpPr txBox="1"/>
          <p:nvPr/>
        </p:nvSpPr>
        <p:spPr>
          <a:xfrm>
            <a:off x="10107252" y="13219107"/>
            <a:ext cx="4169496" cy="4987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2600" baseline="31999"/>
            </a:lvl1pPr>
          </a:lstStyle>
          <a:p>
            <a:pPr>
              <a:defRPr baseline="0"/>
            </a:pPr>
            <a:r>
              <a:rPr baseline="31999"/>
              <a:t>EMISSARY, Nagendra and Godala, et al.</a:t>
            </a:r>
          </a:p>
        </p:txBody>
      </p:sp>
      <p:sp>
        <p:nvSpPr>
          <p:cNvPr id="250" name="State-of-Art Front-end"/>
          <p:cNvSpPr txBox="1">
            <a:spLocks noGrp="1"/>
          </p:cNvSpPr>
          <p:nvPr>
            <p:ph type="title"/>
          </p:nvPr>
        </p:nvSpPr>
        <p:spPr>
          <a:prstGeom prst="rect">
            <a:avLst/>
          </a:prstGeom>
        </p:spPr>
        <p:txBody>
          <a:bodyPr/>
          <a:lstStyle/>
          <a:p>
            <a:r>
              <a:t>State-of-Art Front-end</a:t>
            </a:r>
          </a:p>
        </p:txBody>
      </p:sp>
      <p:sp>
        <p:nvSpPr>
          <p:cNvPr id="251" name="Key Idea: Prefetch in the predicted path"/>
          <p:cNvSpPr txBox="1"/>
          <p:nvPr/>
        </p:nvSpPr>
        <p:spPr>
          <a:xfrm>
            <a:off x="8137683" y="11172871"/>
            <a:ext cx="8108634" cy="63480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a:defRPr sz="3500">
                <a:solidFill>
                  <a:srgbClr val="000000"/>
                </a:solidFill>
              </a:defRPr>
            </a:pPr>
            <a:r>
              <a:rPr b="1"/>
              <a:t>Key Idea</a:t>
            </a:r>
            <a:r>
              <a:t>: Prefetch in the predicted path</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1" nodeType="afterEffect">
                                  <p:stCondLst>
                                    <p:cond delay="0"/>
                                  </p:stCondLst>
                                  <p:iterate>
                                    <p:tmAbs val="0"/>
                                  </p:iterate>
                                  <p:childTnLst>
                                    <p:set>
                                      <p:cBhvr>
                                        <p:cTn id="6" fill="hold"/>
                                        <p:tgtEl>
                                          <p:spTgt spid="242"/>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2" nodeType="afterEffect">
                                  <p:stCondLst>
                                    <p:cond delay="0"/>
                                  </p:stCondLst>
                                  <p:iterate>
                                    <p:tmAbs val="0"/>
                                  </p:iterate>
                                  <p:childTnLst>
                                    <p:set>
                                      <p:cBhvr>
                                        <p:cTn id="9" fill="hold"/>
                                        <p:tgtEl>
                                          <p:spTgt spid="241"/>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4" presetClass="entr" presetSubtype="32" fill="hold" grpId="3" nodeType="clickEffect">
                                  <p:stCondLst>
                                    <p:cond delay="0"/>
                                  </p:stCondLst>
                                  <p:iterate>
                                    <p:tmAbs val="0"/>
                                  </p:iterate>
                                  <p:childTnLst>
                                    <p:set>
                                      <p:cBhvr>
                                        <p:cTn id="13" fill="hold"/>
                                        <p:tgtEl>
                                          <p:spTgt spid="240"/>
                                        </p:tgtEl>
                                        <p:attrNameLst>
                                          <p:attrName>style.visibility</p:attrName>
                                        </p:attrNameLst>
                                      </p:cBhvr>
                                      <p:to>
                                        <p:strVal val="visible"/>
                                      </p:to>
                                    </p:set>
                                    <p:animEffect transition="in" filter="box(out)">
                                      <p:cBhvr>
                                        <p:cTn id="14" dur="1000"/>
                                        <p:tgtEl>
                                          <p:spTgt spid="240"/>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4" nodeType="clickEffect">
                                  <p:stCondLst>
                                    <p:cond delay="0"/>
                                  </p:stCondLst>
                                  <p:iterate>
                                    <p:tmAbs val="0"/>
                                  </p:iterate>
                                  <p:childTnLst>
                                    <p:set>
                                      <p:cBhvr>
                                        <p:cTn id="18" fill="hold"/>
                                        <p:tgtEl>
                                          <p:spTgt spid="244"/>
                                        </p:tgtEl>
                                        <p:attrNameLst>
                                          <p:attrName>style.visibility</p:attrName>
                                        </p:attrNameLst>
                                      </p:cBhvr>
                                      <p:to>
                                        <p:strVal val="visible"/>
                                      </p:to>
                                    </p:set>
                                  </p:childTnLst>
                                </p:cTn>
                              </p:par>
                            </p:childTnLst>
                          </p:cTn>
                        </p:par>
                        <p:par>
                          <p:cTn id="19" fill="hold">
                            <p:stCondLst>
                              <p:cond delay="0"/>
                            </p:stCondLst>
                            <p:childTnLst>
                              <p:par>
                                <p:cTn id="20" presetID="1" presetClass="entr" presetSubtype="0" fill="hold" grpId="5" nodeType="afterEffect">
                                  <p:stCondLst>
                                    <p:cond delay="0"/>
                                  </p:stCondLst>
                                  <p:iterate>
                                    <p:tmAbs val="0"/>
                                  </p:iterate>
                                  <p:childTnLst>
                                    <p:set>
                                      <p:cBhvr>
                                        <p:cTn id="21" fill="hold"/>
                                        <p:tgtEl>
                                          <p:spTgt spid="243"/>
                                        </p:tgtEl>
                                        <p:attrNameLst>
                                          <p:attrName>style.visibility</p:attrName>
                                        </p:attrNameLst>
                                      </p:cBhvr>
                                      <p:to>
                                        <p:strVal val="visible"/>
                                      </p:to>
                                    </p:set>
                                  </p:childTnLst>
                                </p:cTn>
                              </p:par>
                            </p:childTnLst>
                          </p:cTn>
                        </p:par>
                        <p:par>
                          <p:cTn id="22" fill="hold">
                            <p:stCondLst>
                              <p:cond delay="0"/>
                            </p:stCondLst>
                            <p:childTnLst>
                              <p:par>
                                <p:cTn id="23" presetID="1" presetClass="entr" presetSubtype="0" fill="hold" grpId="6" nodeType="afterEffect">
                                  <p:stCondLst>
                                    <p:cond delay="0"/>
                                  </p:stCondLst>
                                  <p:iterate>
                                    <p:tmAbs val="0"/>
                                  </p:iterate>
                                  <p:childTnLst>
                                    <p:set>
                                      <p:cBhvr>
                                        <p:cTn id="24" fill="hold"/>
                                        <p:tgtEl>
                                          <p:spTgt spid="224"/>
                                        </p:tgtEl>
                                        <p:attrNameLst>
                                          <p:attrName>style.visibility</p:attrName>
                                        </p:attrNameLst>
                                      </p:cBhvr>
                                      <p:to>
                                        <p:strVal val="visible"/>
                                      </p:to>
                                    </p:set>
                                  </p:childTnLst>
                                </p:cTn>
                              </p:par>
                            </p:childTnLst>
                          </p:cTn>
                        </p:par>
                        <p:par>
                          <p:cTn id="25" fill="hold">
                            <p:stCondLst>
                              <p:cond delay="0"/>
                            </p:stCondLst>
                            <p:childTnLst>
                              <p:par>
                                <p:cTn id="26" presetID="1" presetClass="entr" presetSubtype="0" fill="hold" grpId="7" nodeType="afterEffect">
                                  <p:stCondLst>
                                    <p:cond delay="0"/>
                                  </p:stCondLst>
                                  <p:iterate>
                                    <p:tmAbs val="0"/>
                                  </p:iterate>
                                  <p:childTnLst>
                                    <p:set>
                                      <p:cBhvr>
                                        <p:cTn id="27" fill="hold"/>
                                        <p:tgtEl>
                                          <p:spTgt spid="245"/>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8" nodeType="clickEffect">
                                  <p:stCondLst>
                                    <p:cond delay="0"/>
                                  </p:stCondLst>
                                  <p:iterate>
                                    <p:tmAbs val="0"/>
                                  </p:iterate>
                                  <p:childTnLst>
                                    <p:set>
                                      <p:cBhvr>
                                        <p:cTn id="31" fill="hold"/>
                                        <p:tgtEl>
                                          <p:spTgt spid="2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4" grpId="6" animBg="1" advAuto="0"/>
      <p:bldP spid="240" grpId="3" animBg="1" advAuto="0"/>
      <p:bldP spid="241" grpId="2" animBg="1" advAuto="0"/>
      <p:bldP spid="242" grpId="1" animBg="1" advAuto="0"/>
      <p:bldP spid="243" grpId="5" animBg="1" advAuto="0"/>
      <p:bldP spid="244" grpId="4" animBg="1" advAuto="0"/>
      <p:bldP spid="245" grpId="7" animBg="1" advAuto="0"/>
      <p:bldP spid="251" grpId="8" animBg="1"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5" name="Design"/>
          <p:cNvSpPr txBox="1">
            <a:spLocks noGrp="1"/>
          </p:cNvSpPr>
          <p:nvPr>
            <p:ph type="title"/>
          </p:nvPr>
        </p:nvSpPr>
        <p:spPr>
          <a:prstGeom prst="rect">
            <a:avLst/>
          </a:prstGeom>
        </p:spPr>
        <p:txBody>
          <a:bodyPr/>
          <a:lstStyle/>
          <a:p>
            <a:r>
              <a:t>Design</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 name="Challenges in Implementing FDIP in gem5"/>
          <p:cNvSpPr txBox="1">
            <a:spLocks noGrp="1"/>
          </p:cNvSpPr>
          <p:nvPr>
            <p:ph type="title"/>
          </p:nvPr>
        </p:nvSpPr>
        <p:spPr>
          <a:prstGeom prst="rect">
            <a:avLst/>
          </a:prstGeom>
        </p:spPr>
        <p:txBody>
          <a:bodyPr/>
          <a:lstStyle/>
          <a:p>
            <a:r>
              <a:t>Challenges in Implementing FDIP in gem5</a:t>
            </a:r>
          </a:p>
        </p:txBody>
      </p:sp>
      <p:sp>
        <p:nvSpPr>
          <p:cNvPr id="258" name="Slide Subtitle"/>
          <p:cNvSpPr txBox="1">
            <a:spLocks noGrp="1"/>
          </p:cNvSpPr>
          <p:nvPr>
            <p:ph type="body" idx="21"/>
          </p:nvPr>
        </p:nvSpPr>
        <p:spPr>
          <a:prstGeom prst="rect">
            <a:avLst/>
          </a:prstGeom>
        </p:spPr>
        <p:txBody>
          <a:bodyPr/>
          <a:lstStyle/>
          <a:p>
            <a:endParaRPr/>
          </a:p>
        </p:txBody>
      </p:sp>
      <p:sp>
        <p:nvSpPr>
          <p:cNvPr id="259" name="Fetch stage is already complex.…"/>
          <p:cNvSpPr txBox="1">
            <a:spLocks noGrp="1"/>
          </p:cNvSpPr>
          <p:nvPr>
            <p:ph type="body" idx="1"/>
          </p:nvPr>
        </p:nvSpPr>
        <p:spPr>
          <a:prstGeom prst="rect">
            <a:avLst/>
          </a:prstGeom>
        </p:spPr>
        <p:txBody>
          <a:bodyPr/>
          <a:lstStyle/>
          <a:p>
            <a:r>
              <a:t>Fetch stage is already complex.</a:t>
            </a:r>
          </a:p>
          <a:p>
            <a:r>
              <a:t>Dynamic Instruction objects are constructed before BPU is invoked.</a:t>
            </a:r>
          </a:p>
          <a:p>
            <a:pPr lvl="1"/>
            <a:r>
              <a:t>Branch Instruction is needed to invoke BPU.</a:t>
            </a:r>
          </a:p>
          <a:p>
            <a:r>
              <a:t>Sequence numbers are used to squash mis-speculated instructions.</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 name="Branch Sequence Numbers"/>
          <p:cNvSpPr txBox="1">
            <a:spLocks noGrp="1"/>
          </p:cNvSpPr>
          <p:nvPr>
            <p:ph type="title"/>
          </p:nvPr>
        </p:nvSpPr>
        <p:spPr>
          <a:prstGeom prst="rect">
            <a:avLst/>
          </a:prstGeom>
        </p:spPr>
        <p:txBody>
          <a:bodyPr/>
          <a:lstStyle/>
          <a:p>
            <a:r>
              <a:t>Branch Sequence Numbers</a:t>
            </a:r>
          </a:p>
        </p:txBody>
      </p:sp>
      <p:sp>
        <p:nvSpPr>
          <p:cNvPr id="262" name="Slide Subtitle"/>
          <p:cNvSpPr txBox="1">
            <a:spLocks noGrp="1"/>
          </p:cNvSpPr>
          <p:nvPr>
            <p:ph type="body" idx="21"/>
          </p:nvPr>
        </p:nvSpPr>
        <p:spPr>
          <a:prstGeom prst="rect">
            <a:avLst/>
          </a:prstGeom>
        </p:spPr>
        <p:txBody>
          <a:bodyPr/>
          <a:lstStyle/>
          <a:p>
            <a:endParaRPr/>
          </a:p>
        </p:txBody>
      </p:sp>
      <p:sp>
        <p:nvSpPr>
          <p:cNvPr id="263" name="Unique sequence number to identify branch.…"/>
          <p:cNvSpPr txBox="1">
            <a:spLocks noGrp="1"/>
          </p:cNvSpPr>
          <p:nvPr>
            <p:ph type="body" idx="1"/>
          </p:nvPr>
        </p:nvSpPr>
        <p:spPr>
          <a:prstGeom prst="rect">
            <a:avLst/>
          </a:prstGeom>
        </p:spPr>
        <p:txBody>
          <a:bodyPr/>
          <a:lstStyle/>
          <a:p>
            <a:r>
              <a:t>Unique sequence number to identify branch.</a:t>
            </a:r>
          </a:p>
          <a:p>
            <a:r>
              <a:t>Every dynamic instruction contains:</a:t>
            </a:r>
          </a:p>
          <a:p>
            <a:pPr lvl="1"/>
            <a:r>
              <a:t>A sequence number</a:t>
            </a:r>
          </a:p>
          <a:p>
            <a:pPr lvl="1"/>
            <a:r>
              <a:t>Branch Sequence of prior branch </a:t>
            </a:r>
          </a:p>
        </p:txBody>
      </p:sp>
      <p:graphicFrame>
        <p:nvGraphicFramePr>
          <p:cNvPr id="264" name="Table 1"/>
          <p:cNvGraphicFramePr/>
          <p:nvPr/>
        </p:nvGraphicFramePr>
        <p:xfrm>
          <a:off x="16245966" y="4579170"/>
          <a:ext cx="5593736" cy="5111530"/>
        </p:xfrm>
        <a:graphic>
          <a:graphicData uri="http://schemas.openxmlformats.org/drawingml/2006/table">
            <a:tbl>
              <a:tblPr firstRow="1" firstCol="1">
                <a:tableStyleId>{4C3C2611-4C71-4FC5-86AE-919BDF0F9419}</a:tableStyleId>
              </a:tblPr>
              <a:tblGrid>
                <a:gridCol w="1481726">
                  <a:extLst>
                    <a:ext uri="{9D8B030D-6E8A-4147-A177-3AD203B41FA5}">
                      <a16:colId xmlns:a16="http://schemas.microsoft.com/office/drawing/2014/main" val="20000"/>
                    </a:ext>
                  </a:extLst>
                </a:gridCol>
                <a:gridCol w="1620482">
                  <a:extLst>
                    <a:ext uri="{9D8B030D-6E8A-4147-A177-3AD203B41FA5}">
                      <a16:colId xmlns:a16="http://schemas.microsoft.com/office/drawing/2014/main" val="20001"/>
                    </a:ext>
                  </a:extLst>
                </a:gridCol>
                <a:gridCol w="2453426">
                  <a:extLst>
                    <a:ext uri="{9D8B030D-6E8A-4147-A177-3AD203B41FA5}">
                      <a16:colId xmlns:a16="http://schemas.microsoft.com/office/drawing/2014/main" val="20002"/>
                    </a:ext>
                  </a:extLst>
                </a:gridCol>
              </a:tblGrid>
              <a:tr h="563714">
                <a:tc>
                  <a:txBody>
                    <a:bodyPr/>
                    <a:lstStyle/>
                    <a:p>
                      <a:pPr defTabSz="914400">
                        <a:tabLst>
                          <a:tab pos="1663700" algn="l"/>
                        </a:tabLst>
                        <a:defRPr b="0"/>
                      </a:pPr>
                      <a:r>
                        <a:rPr sz="3200" b="1"/>
                        <a:t>BrSeq Seq</a:t>
                      </a:r>
                    </a:p>
                  </a:txBody>
                  <a:tcPr marL="50800" marR="50800" marT="50800" marB="50800" anchor="ctr" horzOverflow="overflow">
                    <a:lnL w="38100">
                      <a:solidFill>
                        <a:srgbClr val="000000"/>
                      </a:solidFill>
                      <a:miter lim="400000"/>
                    </a:lnL>
                    <a:lnR w="38100">
                      <a:solidFill>
                        <a:srgbClr val="000000"/>
                      </a:solidFill>
                      <a:miter lim="400000"/>
                    </a:lnR>
                    <a:lnT w="38100">
                      <a:solidFill>
                        <a:srgbClr val="000000"/>
                      </a:solidFill>
                      <a:miter lim="400000"/>
                    </a:lnT>
                    <a:solidFill>
                      <a:srgbClr val="D5D5D5"/>
                    </a:solidFill>
                  </a:tcPr>
                </a:tc>
                <a:tc>
                  <a:txBody>
                    <a:bodyPr/>
                    <a:lstStyle/>
                    <a:p>
                      <a:pPr defTabSz="914400">
                        <a:tabLst>
                          <a:tab pos="1663700" algn="l"/>
                        </a:tabLst>
                        <a:defRPr b="0"/>
                      </a:pPr>
                      <a:r>
                        <a:rPr sz="3200" b="1"/>
                        <a:t>Seq</a:t>
                      </a:r>
                    </a:p>
                  </a:txBody>
                  <a:tcPr marL="50800" marR="50800" marT="50800" marB="50800" anchor="ctr" horzOverflow="overflow">
                    <a:lnL w="38100">
                      <a:solidFill>
                        <a:srgbClr val="000000"/>
                      </a:solidFill>
                      <a:miter lim="400000"/>
                    </a:lnL>
                    <a:lnR w="38100">
                      <a:solidFill>
                        <a:srgbClr val="000000"/>
                      </a:solidFill>
                      <a:miter lim="400000"/>
                    </a:lnR>
                    <a:lnT w="38100">
                      <a:solidFill>
                        <a:srgbClr val="000000"/>
                      </a:solidFill>
                      <a:miter lim="400000"/>
                    </a:lnT>
                    <a:solidFill>
                      <a:srgbClr val="D5D5D5"/>
                    </a:solidFill>
                  </a:tcPr>
                </a:tc>
                <a:tc>
                  <a:txBody>
                    <a:bodyPr/>
                    <a:lstStyle/>
                    <a:p>
                      <a:pPr defTabSz="914400">
                        <a:tabLst>
                          <a:tab pos="1663700" algn="l"/>
                        </a:tabLst>
                        <a:defRPr b="0"/>
                      </a:pPr>
                      <a:r>
                        <a:rPr sz="3200" b="1"/>
                        <a:t>Instruction</a:t>
                      </a:r>
                    </a:p>
                  </a:txBody>
                  <a:tcPr marL="50800" marR="50800" marT="50800" marB="50800" anchor="ctr" horzOverflow="overflow">
                    <a:lnL w="38100">
                      <a:solidFill>
                        <a:srgbClr val="000000"/>
                      </a:solidFill>
                      <a:miter lim="400000"/>
                    </a:lnL>
                    <a:lnR w="38100">
                      <a:solidFill>
                        <a:srgbClr val="000000"/>
                      </a:solidFill>
                      <a:miter lim="400000"/>
                    </a:lnR>
                    <a:lnT w="38100">
                      <a:solidFill>
                        <a:srgbClr val="000000"/>
                      </a:solidFill>
                      <a:miter lim="400000"/>
                    </a:lnT>
                    <a:solidFill>
                      <a:srgbClr val="D5D5D5"/>
                    </a:solidFill>
                  </a:tcPr>
                </a:tc>
                <a:extLst>
                  <a:ext uri="{0D108BD9-81ED-4DB2-BD59-A6C34878D82A}">
                    <a16:rowId xmlns:a16="http://schemas.microsoft.com/office/drawing/2014/main" val="10000"/>
                  </a:ext>
                </a:extLst>
              </a:tr>
              <a:tr h="563714">
                <a:tc>
                  <a:txBody>
                    <a:bodyPr/>
                    <a:lstStyle/>
                    <a:p>
                      <a:pPr defTabSz="914400">
                        <a:tabLst>
                          <a:tab pos="1663700" algn="l"/>
                        </a:tabLst>
                        <a:defRPr b="0"/>
                      </a:pPr>
                      <a:r>
                        <a:rPr sz="3200"/>
                        <a:t>10</a:t>
                      </a:r>
                    </a:p>
                  </a:txBody>
                  <a:tcPr marL="50800" marR="50800" marT="50800" marB="50800" anchor="ctr" horzOverflow="overflow">
                    <a:lnL w="38100">
                      <a:solidFill>
                        <a:srgbClr val="000000"/>
                      </a:solidFill>
                      <a:miter lim="400000"/>
                    </a:lnL>
                    <a:lnB w="38100">
                      <a:solidFill>
                        <a:srgbClr val="000000"/>
                      </a:solidFill>
                      <a:miter lim="400000"/>
                    </a:lnB>
                  </a:tcPr>
                </a:tc>
                <a:tc>
                  <a:txBody>
                    <a:bodyPr/>
                    <a:lstStyle/>
                    <a:p>
                      <a:pPr defTabSz="914400"/>
                      <a:r>
                        <a:rPr sz="3200"/>
                        <a:t>100</a:t>
                      </a:r>
                    </a:p>
                  </a:txBody>
                  <a:tcPr marL="50800" marR="50800" marT="50800" marB="50800" anchor="ctr" horzOverflow="overflow">
                    <a:lnR w="38100">
                      <a:solidFill>
                        <a:srgbClr val="000000"/>
                      </a:solidFill>
                      <a:miter lim="400000"/>
                    </a:lnR>
                    <a:lnB w="38100">
                      <a:solidFill>
                        <a:srgbClr val="000000"/>
                      </a:solidFill>
                      <a:miter lim="400000"/>
                    </a:lnB>
                  </a:tcPr>
                </a:tc>
                <a:tc>
                  <a:txBody>
                    <a:bodyPr/>
                    <a:lstStyle/>
                    <a:p>
                      <a:pPr defTabSz="914400"/>
                      <a:r>
                        <a:rPr sz="3200"/>
                        <a:t>Br</a:t>
                      </a:r>
                    </a:p>
                  </a:txBody>
                  <a:tcPr marL="50800" marR="50800" marT="50800" marB="50800" anchor="ctr" horzOverflow="overflow">
                    <a:lnL w="38100">
                      <a:solidFill>
                        <a:srgbClr val="000000"/>
                      </a:solidFill>
                      <a:miter lim="400000"/>
                    </a:lnL>
                    <a:lnR w="38100">
                      <a:solidFill>
                        <a:srgbClr val="000000"/>
                      </a:solidFill>
                      <a:miter lim="400000"/>
                    </a:lnR>
                    <a:lnB w="38100">
                      <a:solidFill>
                        <a:srgbClr val="000000"/>
                      </a:solidFill>
                      <a:miter lim="400000"/>
                    </a:lnB>
                  </a:tcPr>
                </a:tc>
                <a:extLst>
                  <a:ext uri="{0D108BD9-81ED-4DB2-BD59-A6C34878D82A}">
                    <a16:rowId xmlns:a16="http://schemas.microsoft.com/office/drawing/2014/main" val="10001"/>
                  </a:ext>
                </a:extLst>
              </a:tr>
              <a:tr h="563714">
                <a:tc>
                  <a:txBody>
                    <a:bodyPr/>
                    <a:lstStyle/>
                    <a:p>
                      <a:pPr defTabSz="914400">
                        <a:tabLst>
                          <a:tab pos="1663700" algn="l"/>
                        </a:tabLst>
                        <a:defRPr b="0"/>
                      </a:pPr>
                      <a:r>
                        <a:rPr sz="3200"/>
                        <a:t>10</a:t>
                      </a:r>
                    </a:p>
                  </a:txBody>
                  <a:tcPr marL="50800" marR="50800" marT="50800" marB="50800" anchor="ctr" horzOverflow="overflow">
                    <a:lnL w="38100">
                      <a:solidFill>
                        <a:srgbClr val="000000"/>
                      </a:solidFill>
                      <a:miter lim="400000"/>
                    </a:lnL>
                    <a:lnT w="38100">
                      <a:solidFill>
                        <a:srgbClr val="000000"/>
                      </a:solidFill>
                      <a:miter lim="400000"/>
                    </a:lnT>
                    <a:lnB w="38100">
                      <a:solidFill>
                        <a:srgbClr val="000000"/>
                      </a:solidFill>
                      <a:miter lim="400000"/>
                    </a:lnB>
                  </a:tcPr>
                </a:tc>
                <a:tc>
                  <a:txBody>
                    <a:bodyPr/>
                    <a:lstStyle/>
                    <a:p>
                      <a:pPr defTabSz="914400"/>
                      <a:r>
                        <a:rPr sz="3200"/>
                        <a:t>101</a:t>
                      </a:r>
                    </a:p>
                  </a:txBody>
                  <a:tcPr marL="50800" marR="50800" marT="50800" marB="50800" anchor="ctr" horzOverflow="overflow">
                    <a:lnR w="38100">
                      <a:solidFill>
                        <a:srgbClr val="000000"/>
                      </a:solidFill>
                      <a:miter lim="400000"/>
                    </a:lnR>
                    <a:lnT w="38100">
                      <a:solidFill>
                        <a:srgbClr val="000000"/>
                      </a:solidFill>
                      <a:miter lim="400000"/>
                    </a:lnT>
                    <a:lnB w="38100">
                      <a:solidFill>
                        <a:srgbClr val="000000"/>
                      </a:solidFill>
                      <a:miter lim="400000"/>
                    </a:lnB>
                  </a:tcPr>
                </a:tc>
                <a:tc>
                  <a:txBody>
                    <a:bodyPr/>
                    <a:lstStyle/>
                    <a:p>
                      <a:pPr defTabSz="914400"/>
                      <a:r>
                        <a:rPr sz="3200"/>
                        <a:t>I0</a:t>
                      </a:r>
                    </a:p>
                  </a:txBody>
                  <a:tcPr marL="50800" marR="50800" marT="50800" marB="50800" anchor="ctr" horzOverflow="overflow">
                    <a:lnL w="38100">
                      <a:solidFill>
                        <a:srgbClr val="000000"/>
                      </a:solidFill>
                      <a:miter lim="400000"/>
                    </a:lnL>
                    <a:lnR w="38100">
                      <a:solidFill>
                        <a:srgbClr val="000000"/>
                      </a:solidFill>
                      <a:miter lim="400000"/>
                    </a:lnR>
                    <a:lnT w="38100">
                      <a:solidFill>
                        <a:srgbClr val="000000"/>
                      </a:solidFill>
                      <a:miter lim="400000"/>
                    </a:lnT>
                    <a:lnB w="38100">
                      <a:solidFill>
                        <a:srgbClr val="000000"/>
                      </a:solidFill>
                      <a:miter lim="400000"/>
                    </a:lnB>
                  </a:tcPr>
                </a:tc>
                <a:extLst>
                  <a:ext uri="{0D108BD9-81ED-4DB2-BD59-A6C34878D82A}">
                    <a16:rowId xmlns:a16="http://schemas.microsoft.com/office/drawing/2014/main" val="10002"/>
                  </a:ext>
                </a:extLst>
              </a:tr>
              <a:tr h="563714">
                <a:tc>
                  <a:txBody>
                    <a:bodyPr/>
                    <a:lstStyle/>
                    <a:p>
                      <a:pPr defTabSz="914400">
                        <a:tabLst>
                          <a:tab pos="1663700" algn="l"/>
                        </a:tabLst>
                        <a:defRPr b="0"/>
                      </a:pPr>
                      <a:r>
                        <a:rPr sz="3200"/>
                        <a:t>10</a:t>
                      </a:r>
                    </a:p>
                  </a:txBody>
                  <a:tcPr marL="50800" marR="50800" marT="50800" marB="50800" anchor="ctr" horzOverflow="overflow">
                    <a:lnL w="38100">
                      <a:solidFill>
                        <a:srgbClr val="000000"/>
                      </a:solidFill>
                      <a:miter lim="400000"/>
                    </a:lnL>
                    <a:lnT w="38100">
                      <a:solidFill>
                        <a:srgbClr val="000000"/>
                      </a:solidFill>
                      <a:miter lim="400000"/>
                    </a:lnT>
                    <a:lnB w="38100">
                      <a:solidFill>
                        <a:srgbClr val="000000"/>
                      </a:solidFill>
                      <a:miter lim="400000"/>
                    </a:lnB>
                  </a:tcPr>
                </a:tc>
                <a:tc>
                  <a:txBody>
                    <a:bodyPr/>
                    <a:lstStyle/>
                    <a:p>
                      <a:pPr defTabSz="914400"/>
                      <a:r>
                        <a:rPr sz="3200"/>
                        <a:t>102</a:t>
                      </a:r>
                    </a:p>
                  </a:txBody>
                  <a:tcPr marL="50800" marR="50800" marT="50800" marB="50800" anchor="ctr" horzOverflow="overflow">
                    <a:lnR w="38100">
                      <a:solidFill>
                        <a:srgbClr val="000000"/>
                      </a:solidFill>
                      <a:miter lim="400000"/>
                    </a:lnR>
                    <a:lnT w="38100">
                      <a:solidFill>
                        <a:srgbClr val="000000"/>
                      </a:solidFill>
                      <a:miter lim="400000"/>
                    </a:lnT>
                    <a:lnB w="38100">
                      <a:solidFill>
                        <a:srgbClr val="000000"/>
                      </a:solidFill>
                      <a:miter lim="400000"/>
                    </a:lnB>
                  </a:tcPr>
                </a:tc>
                <a:tc>
                  <a:txBody>
                    <a:bodyPr/>
                    <a:lstStyle/>
                    <a:p>
                      <a:pPr defTabSz="914400"/>
                      <a:r>
                        <a:rPr sz="3200"/>
                        <a:t>I1</a:t>
                      </a:r>
                    </a:p>
                  </a:txBody>
                  <a:tcPr marL="50800" marR="50800" marT="50800" marB="50800" anchor="ctr" horzOverflow="overflow">
                    <a:lnL w="38100">
                      <a:solidFill>
                        <a:srgbClr val="000000"/>
                      </a:solidFill>
                      <a:miter lim="400000"/>
                    </a:lnL>
                    <a:lnR w="38100">
                      <a:solidFill>
                        <a:srgbClr val="000000"/>
                      </a:solidFill>
                      <a:miter lim="400000"/>
                    </a:lnR>
                    <a:lnT w="38100">
                      <a:solidFill>
                        <a:srgbClr val="000000"/>
                      </a:solidFill>
                      <a:miter lim="400000"/>
                    </a:lnT>
                    <a:lnB w="38100">
                      <a:solidFill>
                        <a:srgbClr val="000000"/>
                      </a:solidFill>
                      <a:miter lim="400000"/>
                    </a:lnB>
                  </a:tcPr>
                </a:tc>
                <a:extLst>
                  <a:ext uri="{0D108BD9-81ED-4DB2-BD59-A6C34878D82A}">
                    <a16:rowId xmlns:a16="http://schemas.microsoft.com/office/drawing/2014/main" val="10003"/>
                  </a:ext>
                </a:extLst>
              </a:tr>
              <a:tr h="563714">
                <a:tc>
                  <a:txBody>
                    <a:bodyPr/>
                    <a:lstStyle/>
                    <a:p>
                      <a:pPr defTabSz="914400">
                        <a:tabLst>
                          <a:tab pos="1663700" algn="l"/>
                        </a:tabLst>
                        <a:defRPr b="0"/>
                      </a:pPr>
                      <a:r>
                        <a:rPr sz="3200"/>
                        <a:t>10</a:t>
                      </a:r>
                    </a:p>
                  </a:txBody>
                  <a:tcPr marL="50800" marR="50800" marT="50800" marB="50800" anchor="ctr" horzOverflow="overflow">
                    <a:lnL w="38100">
                      <a:solidFill>
                        <a:srgbClr val="000000"/>
                      </a:solidFill>
                      <a:miter lim="400000"/>
                    </a:lnL>
                    <a:lnT w="38100">
                      <a:solidFill>
                        <a:srgbClr val="000000"/>
                      </a:solidFill>
                      <a:miter lim="400000"/>
                    </a:lnT>
                    <a:lnB w="38100">
                      <a:solidFill>
                        <a:srgbClr val="000000"/>
                      </a:solidFill>
                      <a:miter lim="400000"/>
                    </a:lnB>
                  </a:tcPr>
                </a:tc>
                <a:tc>
                  <a:txBody>
                    <a:bodyPr/>
                    <a:lstStyle/>
                    <a:p>
                      <a:pPr defTabSz="914400"/>
                      <a:r>
                        <a:rPr sz="3200"/>
                        <a:t>103</a:t>
                      </a:r>
                    </a:p>
                  </a:txBody>
                  <a:tcPr marL="50800" marR="50800" marT="50800" marB="50800" anchor="ctr" horzOverflow="overflow">
                    <a:lnR w="38100">
                      <a:solidFill>
                        <a:srgbClr val="000000"/>
                      </a:solidFill>
                      <a:miter lim="400000"/>
                    </a:lnR>
                    <a:lnT w="38100">
                      <a:solidFill>
                        <a:srgbClr val="000000"/>
                      </a:solidFill>
                      <a:miter lim="400000"/>
                    </a:lnT>
                    <a:lnB w="38100">
                      <a:solidFill>
                        <a:srgbClr val="000000"/>
                      </a:solidFill>
                      <a:miter lim="400000"/>
                    </a:lnB>
                  </a:tcPr>
                </a:tc>
                <a:tc>
                  <a:txBody>
                    <a:bodyPr/>
                    <a:lstStyle/>
                    <a:p>
                      <a:pPr defTabSz="914400"/>
                      <a:r>
                        <a:rPr sz="3200"/>
                        <a:t>I2</a:t>
                      </a:r>
                    </a:p>
                  </a:txBody>
                  <a:tcPr marL="50800" marR="50800" marT="50800" marB="50800" anchor="ctr" horzOverflow="overflow">
                    <a:lnL w="38100">
                      <a:solidFill>
                        <a:srgbClr val="000000"/>
                      </a:solidFill>
                      <a:miter lim="400000"/>
                    </a:lnL>
                    <a:lnR w="38100">
                      <a:solidFill>
                        <a:srgbClr val="000000"/>
                      </a:solidFill>
                      <a:miter lim="400000"/>
                    </a:lnR>
                    <a:lnT w="38100">
                      <a:solidFill>
                        <a:srgbClr val="000000"/>
                      </a:solidFill>
                      <a:miter lim="400000"/>
                    </a:lnT>
                    <a:lnB w="38100">
                      <a:solidFill>
                        <a:srgbClr val="000000"/>
                      </a:solidFill>
                      <a:miter lim="400000"/>
                    </a:lnB>
                  </a:tcPr>
                </a:tc>
                <a:extLst>
                  <a:ext uri="{0D108BD9-81ED-4DB2-BD59-A6C34878D82A}">
                    <a16:rowId xmlns:a16="http://schemas.microsoft.com/office/drawing/2014/main" val="10004"/>
                  </a:ext>
                </a:extLst>
              </a:tr>
              <a:tr h="563714">
                <a:tc>
                  <a:txBody>
                    <a:bodyPr/>
                    <a:lstStyle/>
                    <a:p>
                      <a:pPr defTabSz="914400">
                        <a:tabLst>
                          <a:tab pos="1663700" algn="l"/>
                        </a:tabLst>
                        <a:defRPr b="0"/>
                      </a:pPr>
                      <a:r>
                        <a:rPr sz="3200"/>
                        <a:t>11</a:t>
                      </a:r>
                    </a:p>
                  </a:txBody>
                  <a:tcPr marL="50800" marR="50800" marT="50800" marB="50800" anchor="ctr" horzOverflow="overflow">
                    <a:lnL w="38100">
                      <a:solidFill>
                        <a:srgbClr val="000000"/>
                      </a:solidFill>
                      <a:miter lim="400000"/>
                    </a:lnL>
                    <a:lnT w="38100">
                      <a:solidFill>
                        <a:srgbClr val="000000"/>
                      </a:solidFill>
                      <a:miter lim="400000"/>
                    </a:lnT>
                    <a:lnB w="38100">
                      <a:solidFill>
                        <a:srgbClr val="000000"/>
                      </a:solidFill>
                      <a:miter lim="400000"/>
                    </a:lnB>
                  </a:tcPr>
                </a:tc>
                <a:tc>
                  <a:txBody>
                    <a:bodyPr/>
                    <a:lstStyle/>
                    <a:p>
                      <a:pPr defTabSz="914400"/>
                      <a:r>
                        <a:rPr sz="3200"/>
                        <a:t>104</a:t>
                      </a:r>
                    </a:p>
                  </a:txBody>
                  <a:tcPr marL="50800" marR="50800" marT="50800" marB="50800" anchor="ctr" horzOverflow="overflow">
                    <a:lnR w="38100">
                      <a:solidFill>
                        <a:srgbClr val="000000"/>
                      </a:solidFill>
                      <a:miter lim="400000"/>
                    </a:lnR>
                    <a:lnT w="38100">
                      <a:solidFill>
                        <a:srgbClr val="000000"/>
                      </a:solidFill>
                      <a:miter lim="400000"/>
                    </a:lnT>
                    <a:lnB w="38100">
                      <a:solidFill>
                        <a:srgbClr val="000000"/>
                      </a:solidFill>
                      <a:miter lim="400000"/>
                    </a:lnB>
                  </a:tcPr>
                </a:tc>
                <a:tc>
                  <a:txBody>
                    <a:bodyPr/>
                    <a:lstStyle/>
                    <a:p>
                      <a:pPr defTabSz="914400"/>
                      <a:r>
                        <a:rPr sz="3200"/>
                        <a:t>Br</a:t>
                      </a:r>
                    </a:p>
                  </a:txBody>
                  <a:tcPr marL="50800" marR="50800" marT="50800" marB="50800" anchor="ctr" horzOverflow="overflow">
                    <a:lnL w="38100">
                      <a:solidFill>
                        <a:srgbClr val="000000"/>
                      </a:solidFill>
                      <a:miter lim="400000"/>
                    </a:lnL>
                    <a:lnR w="38100">
                      <a:solidFill>
                        <a:srgbClr val="000000"/>
                      </a:solidFill>
                      <a:miter lim="400000"/>
                    </a:lnR>
                    <a:lnT w="38100">
                      <a:solidFill>
                        <a:srgbClr val="000000"/>
                      </a:solidFill>
                      <a:miter lim="400000"/>
                    </a:lnT>
                    <a:lnB w="38100">
                      <a:solidFill>
                        <a:srgbClr val="000000"/>
                      </a:solidFill>
                      <a:miter lim="400000"/>
                    </a:lnB>
                  </a:tcPr>
                </a:tc>
                <a:extLst>
                  <a:ext uri="{0D108BD9-81ED-4DB2-BD59-A6C34878D82A}">
                    <a16:rowId xmlns:a16="http://schemas.microsoft.com/office/drawing/2014/main" val="10005"/>
                  </a:ext>
                </a:extLst>
              </a:tr>
              <a:tr h="563714">
                <a:tc>
                  <a:txBody>
                    <a:bodyPr/>
                    <a:lstStyle/>
                    <a:p>
                      <a:pPr defTabSz="914400">
                        <a:tabLst>
                          <a:tab pos="1663700" algn="l"/>
                        </a:tabLst>
                        <a:defRPr b="0"/>
                      </a:pPr>
                      <a:r>
                        <a:rPr sz="3200"/>
                        <a:t>11</a:t>
                      </a:r>
                    </a:p>
                  </a:txBody>
                  <a:tcPr marL="50800" marR="50800" marT="50800" marB="50800" anchor="ctr" horzOverflow="overflow">
                    <a:lnL w="38100">
                      <a:solidFill>
                        <a:srgbClr val="000000"/>
                      </a:solidFill>
                      <a:miter lim="400000"/>
                    </a:lnL>
                    <a:lnT w="38100">
                      <a:solidFill>
                        <a:srgbClr val="000000"/>
                      </a:solidFill>
                      <a:miter lim="400000"/>
                    </a:lnT>
                    <a:lnB w="38100">
                      <a:solidFill>
                        <a:srgbClr val="000000"/>
                      </a:solidFill>
                      <a:miter lim="400000"/>
                    </a:lnB>
                  </a:tcPr>
                </a:tc>
                <a:tc>
                  <a:txBody>
                    <a:bodyPr/>
                    <a:lstStyle/>
                    <a:p>
                      <a:pPr defTabSz="914400"/>
                      <a:r>
                        <a:rPr sz="3200"/>
                        <a:t>105</a:t>
                      </a:r>
                    </a:p>
                  </a:txBody>
                  <a:tcPr marL="50800" marR="50800" marT="50800" marB="50800" anchor="ctr" horzOverflow="overflow">
                    <a:lnR w="38100">
                      <a:solidFill>
                        <a:srgbClr val="000000"/>
                      </a:solidFill>
                      <a:miter lim="400000"/>
                    </a:lnR>
                    <a:lnT w="38100">
                      <a:solidFill>
                        <a:srgbClr val="000000"/>
                      </a:solidFill>
                      <a:miter lim="400000"/>
                    </a:lnT>
                    <a:lnB w="38100">
                      <a:solidFill>
                        <a:srgbClr val="000000"/>
                      </a:solidFill>
                      <a:miter lim="400000"/>
                    </a:lnB>
                  </a:tcPr>
                </a:tc>
                <a:tc>
                  <a:txBody>
                    <a:bodyPr/>
                    <a:lstStyle/>
                    <a:p>
                      <a:pPr defTabSz="914400"/>
                      <a:r>
                        <a:rPr sz="3200"/>
                        <a:t>I3</a:t>
                      </a:r>
                    </a:p>
                  </a:txBody>
                  <a:tcPr marL="50800" marR="50800" marT="50800" marB="50800" anchor="ctr" horzOverflow="overflow">
                    <a:lnL w="38100">
                      <a:solidFill>
                        <a:srgbClr val="000000"/>
                      </a:solidFill>
                      <a:miter lim="400000"/>
                    </a:lnL>
                    <a:lnR w="38100">
                      <a:solidFill>
                        <a:srgbClr val="000000"/>
                      </a:solidFill>
                      <a:miter lim="400000"/>
                    </a:lnR>
                    <a:lnT w="38100">
                      <a:solidFill>
                        <a:srgbClr val="000000"/>
                      </a:solidFill>
                      <a:miter lim="400000"/>
                    </a:lnT>
                    <a:lnB w="38100">
                      <a:solidFill>
                        <a:srgbClr val="000000"/>
                      </a:solidFill>
                      <a:miter lim="400000"/>
                    </a:lnB>
                  </a:tcPr>
                </a:tc>
                <a:extLst>
                  <a:ext uri="{0D108BD9-81ED-4DB2-BD59-A6C34878D82A}">
                    <a16:rowId xmlns:a16="http://schemas.microsoft.com/office/drawing/2014/main" val="10006"/>
                  </a:ext>
                </a:extLst>
              </a:tr>
              <a:tr h="563714">
                <a:tc>
                  <a:txBody>
                    <a:bodyPr/>
                    <a:lstStyle/>
                    <a:p>
                      <a:pPr defTabSz="914400">
                        <a:tabLst>
                          <a:tab pos="1663700" algn="l"/>
                        </a:tabLst>
                        <a:defRPr b="0"/>
                      </a:pPr>
                      <a:r>
                        <a:rPr sz="3200"/>
                        <a:t>11</a:t>
                      </a:r>
                    </a:p>
                  </a:txBody>
                  <a:tcPr marL="50800" marR="50800" marT="50800" marB="50800" anchor="ctr" horzOverflow="overflow">
                    <a:lnL w="38100">
                      <a:solidFill>
                        <a:srgbClr val="000000"/>
                      </a:solidFill>
                      <a:miter lim="400000"/>
                    </a:lnL>
                    <a:lnT w="38100">
                      <a:solidFill>
                        <a:srgbClr val="000000"/>
                      </a:solidFill>
                      <a:miter lim="400000"/>
                    </a:lnT>
                    <a:lnB w="38100">
                      <a:solidFill>
                        <a:srgbClr val="000000"/>
                      </a:solidFill>
                      <a:miter lim="400000"/>
                    </a:lnB>
                  </a:tcPr>
                </a:tc>
                <a:tc>
                  <a:txBody>
                    <a:bodyPr/>
                    <a:lstStyle/>
                    <a:p>
                      <a:pPr defTabSz="914400"/>
                      <a:r>
                        <a:rPr sz="3200"/>
                        <a:t>106</a:t>
                      </a:r>
                    </a:p>
                  </a:txBody>
                  <a:tcPr marL="50800" marR="50800" marT="50800" marB="50800" anchor="ctr" horzOverflow="overflow">
                    <a:lnR w="38100">
                      <a:solidFill>
                        <a:srgbClr val="000000"/>
                      </a:solidFill>
                      <a:miter lim="400000"/>
                    </a:lnR>
                    <a:lnT w="38100">
                      <a:solidFill>
                        <a:srgbClr val="000000"/>
                      </a:solidFill>
                      <a:miter lim="400000"/>
                    </a:lnT>
                    <a:lnB w="38100">
                      <a:solidFill>
                        <a:srgbClr val="000000"/>
                      </a:solidFill>
                      <a:miter lim="400000"/>
                    </a:lnB>
                  </a:tcPr>
                </a:tc>
                <a:tc>
                  <a:txBody>
                    <a:bodyPr/>
                    <a:lstStyle/>
                    <a:p>
                      <a:pPr defTabSz="914400"/>
                      <a:r>
                        <a:rPr sz="3200"/>
                        <a:t>I4</a:t>
                      </a:r>
                    </a:p>
                  </a:txBody>
                  <a:tcPr marL="50800" marR="50800" marT="50800" marB="50800" anchor="ctr" horzOverflow="overflow">
                    <a:lnL w="38100">
                      <a:solidFill>
                        <a:srgbClr val="000000"/>
                      </a:solidFill>
                      <a:miter lim="400000"/>
                    </a:lnL>
                    <a:lnR w="38100">
                      <a:solidFill>
                        <a:srgbClr val="000000"/>
                      </a:solidFill>
                      <a:miter lim="400000"/>
                    </a:lnR>
                    <a:lnT w="38100">
                      <a:solidFill>
                        <a:srgbClr val="000000"/>
                      </a:solidFill>
                      <a:miter lim="400000"/>
                    </a:lnT>
                    <a:lnB w="38100">
                      <a:solidFill>
                        <a:srgbClr val="000000"/>
                      </a:solidFill>
                      <a:miter lim="400000"/>
                    </a:lnB>
                  </a:tcPr>
                </a:tc>
                <a:extLst>
                  <a:ext uri="{0D108BD9-81ED-4DB2-BD59-A6C34878D82A}">
                    <a16:rowId xmlns:a16="http://schemas.microsoft.com/office/drawing/2014/main" val="10007"/>
                  </a:ext>
                </a:extLst>
              </a:tr>
              <a:tr h="563714">
                <a:tc>
                  <a:txBody>
                    <a:bodyPr/>
                    <a:lstStyle/>
                    <a:p>
                      <a:pPr defTabSz="914400">
                        <a:tabLst>
                          <a:tab pos="1663700" algn="l"/>
                        </a:tabLst>
                        <a:defRPr b="0"/>
                      </a:pPr>
                      <a:r>
                        <a:rPr sz="3200"/>
                        <a:t>11</a:t>
                      </a:r>
                    </a:p>
                  </a:txBody>
                  <a:tcPr marL="50800" marR="50800" marT="50800" marB="50800" anchor="ctr" horzOverflow="overflow">
                    <a:lnL w="38100">
                      <a:solidFill>
                        <a:srgbClr val="000000"/>
                      </a:solidFill>
                      <a:miter lim="400000"/>
                    </a:lnL>
                    <a:lnT w="38100">
                      <a:solidFill>
                        <a:srgbClr val="000000"/>
                      </a:solidFill>
                      <a:miter lim="400000"/>
                    </a:lnT>
                    <a:lnB w="38100">
                      <a:solidFill>
                        <a:srgbClr val="000000"/>
                      </a:solidFill>
                      <a:miter lim="400000"/>
                    </a:lnB>
                  </a:tcPr>
                </a:tc>
                <a:tc>
                  <a:txBody>
                    <a:bodyPr/>
                    <a:lstStyle/>
                    <a:p>
                      <a:pPr defTabSz="914400"/>
                      <a:r>
                        <a:rPr sz="3200"/>
                        <a:t>107</a:t>
                      </a:r>
                    </a:p>
                  </a:txBody>
                  <a:tcPr marL="50800" marR="50800" marT="50800" marB="50800" anchor="ctr" horzOverflow="overflow">
                    <a:lnR w="38100">
                      <a:solidFill>
                        <a:srgbClr val="000000"/>
                      </a:solidFill>
                      <a:miter lim="400000"/>
                    </a:lnR>
                    <a:lnT w="38100">
                      <a:solidFill>
                        <a:srgbClr val="000000"/>
                      </a:solidFill>
                      <a:miter lim="400000"/>
                    </a:lnT>
                    <a:lnB w="38100">
                      <a:solidFill>
                        <a:srgbClr val="000000"/>
                      </a:solidFill>
                      <a:miter lim="400000"/>
                    </a:lnB>
                  </a:tcPr>
                </a:tc>
                <a:tc>
                  <a:txBody>
                    <a:bodyPr/>
                    <a:lstStyle/>
                    <a:p>
                      <a:pPr defTabSz="914400"/>
                      <a:r>
                        <a:rPr sz="3200"/>
                        <a:t>I5</a:t>
                      </a:r>
                    </a:p>
                  </a:txBody>
                  <a:tcPr marL="50800" marR="50800" marT="50800" marB="50800" anchor="ctr" horzOverflow="overflow">
                    <a:lnL w="38100">
                      <a:solidFill>
                        <a:srgbClr val="000000"/>
                      </a:solidFill>
                      <a:miter lim="400000"/>
                    </a:lnL>
                    <a:lnR w="38100">
                      <a:solidFill>
                        <a:srgbClr val="000000"/>
                      </a:solidFill>
                      <a:miter lim="400000"/>
                    </a:lnR>
                    <a:lnT w="38100">
                      <a:solidFill>
                        <a:srgbClr val="000000"/>
                      </a:solidFill>
                      <a:miter lim="400000"/>
                    </a:lnT>
                    <a:lnB w="38100">
                      <a:solidFill>
                        <a:srgbClr val="000000"/>
                      </a:solidFill>
                      <a:miter lim="400000"/>
                    </a:lnB>
                  </a:tcPr>
                </a:tc>
                <a:extLst>
                  <a:ext uri="{0D108BD9-81ED-4DB2-BD59-A6C34878D82A}">
                    <a16:rowId xmlns:a16="http://schemas.microsoft.com/office/drawing/2014/main" val="10008"/>
                  </a:ext>
                </a:extLst>
              </a:tr>
            </a:tbl>
          </a:graphicData>
        </a:graphic>
      </p:graphicFrame>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 name="Fetch Target Queue (FTQ)"/>
          <p:cNvSpPr txBox="1">
            <a:spLocks noGrp="1"/>
          </p:cNvSpPr>
          <p:nvPr>
            <p:ph type="title"/>
          </p:nvPr>
        </p:nvSpPr>
        <p:spPr>
          <a:prstGeom prst="rect">
            <a:avLst/>
          </a:prstGeom>
        </p:spPr>
        <p:txBody>
          <a:bodyPr/>
          <a:lstStyle/>
          <a:p>
            <a:r>
              <a:t>Fetch Target Queue (FTQ)</a:t>
            </a:r>
          </a:p>
        </p:txBody>
      </p:sp>
      <p:sp>
        <p:nvSpPr>
          <p:cNvPr id="269" name="Slide Subtitle"/>
          <p:cNvSpPr txBox="1">
            <a:spLocks noGrp="1"/>
          </p:cNvSpPr>
          <p:nvPr>
            <p:ph type="body" idx="21"/>
          </p:nvPr>
        </p:nvSpPr>
        <p:spPr>
          <a:prstGeom prst="rect">
            <a:avLst/>
          </a:prstGeom>
        </p:spPr>
        <p:txBody>
          <a:bodyPr/>
          <a:lstStyle/>
          <a:p>
            <a:endParaRPr/>
          </a:p>
        </p:txBody>
      </p:sp>
      <p:sp>
        <p:nvSpPr>
          <p:cNvPr id="270" name="Each entry consists of:…"/>
          <p:cNvSpPr txBox="1">
            <a:spLocks noGrp="1"/>
          </p:cNvSpPr>
          <p:nvPr>
            <p:ph type="body" sz="half" idx="1"/>
          </p:nvPr>
        </p:nvSpPr>
        <p:spPr>
          <a:xfrm>
            <a:off x="1206500" y="4248504"/>
            <a:ext cx="12704313" cy="8256012"/>
          </a:xfrm>
          <a:prstGeom prst="rect">
            <a:avLst/>
          </a:prstGeom>
        </p:spPr>
        <p:txBody>
          <a:bodyPr/>
          <a:lstStyle/>
          <a:p>
            <a:r>
              <a:t>Each entry consists of:</a:t>
            </a:r>
          </a:p>
          <a:p>
            <a:pPr lvl="1"/>
            <a:r>
              <a:t>A begin address (target of prior branch)</a:t>
            </a:r>
          </a:p>
          <a:p>
            <a:pPr lvl="1"/>
            <a:r>
              <a:t>End address (branch PC)</a:t>
            </a:r>
          </a:p>
          <a:p>
            <a:pPr lvl="1"/>
            <a:r>
              <a:t>Target address</a:t>
            </a:r>
          </a:p>
          <a:p>
            <a:pPr lvl="1"/>
            <a:r>
              <a:t>Branch Sequence number</a:t>
            </a:r>
          </a:p>
        </p:txBody>
      </p:sp>
      <p:pic>
        <p:nvPicPr>
          <p:cNvPr id="271" name="FDIP gem5 workshop-ftq.drawio-1.pdf" descr="FDIP gem5 workshop-ftq.drawio-1.pdf"/>
          <p:cNvPicPr>
            <a:picLocks noChangeAspect="1"/>
          </p:cNvPicPr>
          <p:nvPr/>
        </p:nvPicPr>
        <p:blipFill>
          <a:blip r:embed="rId2"/>
          <a:stretch>
            <a:fillRect/>
          </a:stretch>
        </p:blipFill>
        <p:spPr>
          <a:xfrm>
            <a:off x="14138918" y="4676132"/>
            <a:ext cx="8883171" cy="2775534"/>
          </a:xfrm>
          <a:prstGeom prst="rect">
            <a:avLst/>
          </a:prstGeom>
          <a:ln w="12700">
            <a:miter lim="400000"/>
          </a:ln>
        </p:spPr>
      </p:pic>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 name="Prefetch Engine"/>
          <p:cNvSpPr txBox="1">
            <a:spLocks noGrp="1"/>
          </p:cNvSpPr>
          <p:nvPr>
            <p:ph type="title"/>
          </p:nvPr>
        </p:nvSpPr>
        <p:spPr>
          <a:prstGeom prst="rect">
            <a:avLst/>
          </a:prstGeom>
        </p:spPr>
        <p:txBody>
          <a:bodyPr/>
          <a:lstStyle/>
          <a:p>
            <a:r>
              <a:t>Prefetch Engine</a:t>
            </a:r>
          </a:p>
        </p:txBody>
      </p:sp>
      <p:sp>
        <p:nvSpPr>
          <p:cNvPr id="274" name="Slide Subtitle"/>
          <p:cNvSpPr txBox="1">
            <a:spLocks noGrp="1"/>
          </p:cNvSpPr>
          <p:nvPr>
            <p:ph type="body" idx="21"/>
          </p:nvPr>
        </p:nvSpPr>
        <p:spPr>
          <a:prstGeom prst="rect">
            <a:avLst/>
          </a:prstGeom>
        </p:spPr>
        <p:txBody>
          <a:bodyPr/>
          <a:lstStyle/>
          <a:p>
            <a:endParaRPr/>
          </a:p>
        </p:txBody>
      </p:sp>
      <p:sp>
        <p:nvSpPr>
          <p:cNvPr id="275" name="Prefetch Buffer:…"/>
          <p:cNvSpPr txBox="1">
            <a:spLocks noGrp="1"/>
          </p:cNvSpPr>
          <p:nvPr>
            <p:ph type="body" sz="half" idx="1"/>
          </p:nvPr>
        </p:nvSpPr>
        <p:spPr>
          <a:xfrm>
            <a:off x="1206500" y="4248504"/>
            <a:ext cx="9792162" cy="8256012"/>
          </a:xfrm>
          <a:prstGeom prst="rect">
            <a:avLst/>
          </a:prstGeom>
        </p:spPr>
        <p:txBody>
          <a:bodyPr/>
          <a:lstStyle/>
          <a:p>
            <a:r>
              <a:t>Prefetch Buffer:</a:t>
            </a:r>
          </a:p>
          <a:p>
            <a:pPr lvl="1"/>
            <a:r>
              <a:t>Address to prefetch</a:t>
            </a:r>
          </a:p>
          <a:p>
            <a:pPr lvl="1"/>
            <a:r>
              <a:t>Issue one prefetch and insert into Fetch Buffer</a:t>
            </a:r>
          </a:p>
        </p:txBody>
      </p:sp>
      <p:sp>
        <p:nvSpPr>
          <p:cNvPr id="276" name="F0"/>
          <p:cNvSpPr/>
          <p:nvPr/>
        </p:nvSpPr>
        <p:spPr>
          <a:xfrm>
            <a:off x="20896629" y="4902223"/>
            <a:ext cx="535540" cy="532872"/>
          </a:xfrm>
          <a:prstGeom prst="rect">
            <a:avLst/>
          </a:prstGeom>
          <a:ln w="25400">
            <a:solidFill>
              <a:srgbClr val="000000"/>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825500">
              <a:defRPr sz="2100">
                <a:solidFill>
                  <a:srgbClr val="000000"/>
                </a:solidFill>
                <a:latin typeface="Helvetica Neue Medium"/>
                <a:ea typeface="Helvetica Neue Medium"/>
                <a:cs typeface="Helvetica Neue Medium"/>
                <a:sym typeface="Helvetica Neue Medium"/>
              </a:defRPr>
            </a:lvl1pPr>
          </a:lstStyle>
          <a:p>
            <a:r>
              <a:t>F0</a:t>
            </a:r>
          </a:p>
        </p:txBody>
      </p:sp>
      <p:sp>
        <p:nvSpPr>
          <p:cNvPr id="277" name="F1"/>
          <p:cNvSpPr/>
          <p:nvPr/>
        </p:nvSpPr>
        <p:spPr>
          <a:xfrm>
            <a:off x="20363874" y="4902223"/>
            <a:ext cx="535540" cy="532872"/>
          </a:xfrm>
          <a:prstGeom prst="rect">
            <a:avLst/>
          </a:prstGeom>
          <a:ln w="25400">
            <a:solidFill>
              <a:srgbClr val="000000"/>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825500">
              <a:defRPr sz="2100">
                <a:solidFill>
                  <a:srgbClr val="000000"/>
                </a:solidFill>
                <a:latin typeface="Helvetica Neue Medium"/>
                <a:ea typeface="Helvetica Neue Medium"/>
                <a:cs typeface="Helvetica Neue Medium"/>
                <a:sym typeface="Helvetica Neue Medium"/>
              </a:defRPr>
            </a:lvl1pPr>
          </a:lstStyle>
          <a:p>
            <a:r>
              <a:t>F1</a:t>
            </a:r>
          </a:p>
        </p:txBody>
      </p:sp>
      <p:sp>
        <p:nvSpPr>
          <p:cNvPr id="278" name="F2"/>
          <p:cNvSpPr/>
          <p:nvPr/>
        </p:nvSpPr>
        <p:spPr>
          <a:xfrm>
            <a:off x="19838762" y="4902223"/>
            <a:ext cx="535540" cy="532872"/>
          </a:xfrm>
          <a:prstGeom prst="rect">
            <a:avLst/>
          </a:prstGeom>
          <a:ln w="25400">
            <a:solidFill>
              <a:srgbClr val="000000"/>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825500">
              <a:defRPr sz="2100">
                <a:solidFill>
                  <a:srgbClr val="000000"/>
                </a:solidFill>
                <a:latin typeface="Helvetica Neue Medium"/>
                <a:ea typeface="Helvetica Neue Medium"/>
                <a:cs typeface="Helvetica Neue Medium"/>
                <a:sym typeface="Helvetica Neue Medium"/>
              </a:defRPr>
            </a:lvl1pPr>
          </a:lstStyle>
          <a:p>
            <a:r>
              <a:t>F2</a:t>
            </a:r>
          </a:p>
        </p:txBody>
      </p:sp>
      <p:sp>
        <p:nvSpPr>
          <p:cNvPr id="279" name="Square"/>
          <p:cNvSpPr/>
          <p:nvPr/>
        </p:nvSpPr>
        <p:spPr>
          <a:xfrm>
            <a:off x="19306007" y="4902223"/>
            <a:ext cx="535540" cy="532872"/>
          </a:xfrm>
          <a:prstGeom prst="rect">
            <a:avLst/>
          </a:prstGeom>
          <a:ln w="25400">
            <a:solidFill>
              <a:srgbClr val="000000"/>
            </a:solidFill>
            <a:miter lim="400000"/>
          </a:ln>
        </p:spPr>
        <p:txBody>
          <a:bodyPr lIns="50800" tIns="50800" rIns="50800" bIns="50800" anchor="ctr"/>
          <a:lstStyle/>
          <a:p>
            <a:pPr defTabSz="825500">
              <a:defRPr sz="2100">
                <a:solidFill>
                  <a:srgbClr val="000000"/>
                </a:solidFill>
                <a:latin typeface="Helvetica Neue Medium"/>
                <a:ea typeface="Helvetica Neue Medium"/>
                <a:cs typeface="Helvetica Neue Medium"/>
                <a:sym typeface="Helvetica Neue Medium"/>
              </a:defRPr>
            </a:pPr>
            <a:endParaRPr/>
          </a:p>
        </p:txBody>
      </p:sp>
      <p:sp>
        <p:nvSpPr>
          <p:cNvPr id="280" name="Square"/>
          <p:cNvSpPr/>
          <p:nvPr/>
        </p:nvSpPr>
        <p:spPr>
          <a:xfrm>
            <a:off x="18780897" y="4902223"/>
            <a:ext cx="535539" cy="532872"/>
          </a:xfrm>
          <a:prstGeom prst="rect">
            <a:avLst/>
          </a:prstGeom>
          <a:ln w="25400">
            <a:solidFill>
              <a:srgbClr val="000000"/>
            </a:solidFill>
            <a:miter lim="400000"/>
          </a:ln>
        </p:spPr>
        <p:txBody>
          <a:bodyPr lIns="50800" tIns="50800" rIns="50800" bIns="50800" anchor="ctr"/>
          <a:lstStyle/>
          <a:p>
            <a:pPr defTabSz="825500">
              <a:defRPr sz="2100">
                <a:solidFill>
                  <a:srgbClr val="000000"/>
                </a:solidFill>
                <a:latin typeface="Helvetica Neue Medium"/>
                <a:ea typeface="Helvetica Neue Medium"/>
                <a:cs typeface="Helvetica Neue Medium"/>
                <a:sym typeface="Helvetica Neue Medium"/>
              </a:defRPr>
            </a:pPr>
            <a:endParaRPr/>
          </a:p>
        </p:txBody>
      </p:sp>
      <p:sp>
        <p:nvSpPr>
          <p:cNvPr id="281" name="Square"/>
          <p:cNvSpPr/>
          <p:nvPr/>
        </p:nvSpPr>
        <p:spPr>
          <a:xfrm>
            <a:off x="18248141" y="4902223"/>
            <a:ext cx="535540" cy="532872"/>
          </a:xfrm>
          <a:prstGeom prst="rect">
            <a:avLst/>
          </a:prstGeom>
          <a:ln w="25400">
            <a:solidFill>
              <a:srgbClr val="000000"/>
            </a:solidFill>
            <a:miter lim="400000"/>
          </a:ln>
        </p:spPr>
        <p:txBody>
          <a:bodyPr lIns="50800" tIns="50800" rIns="50800" bIns="50800" anchor="ctr"/>
          <a:lstStyle/>
          <a:p>
            <a:pPr defTabSz="825500">
              <a:defRPr sz="2100">
                <a:solidFill>
                  <a:srgbClr val="000000"/>
                </a:solidFill>
                <a:latin typeface="Helvetica Neue Medium"/>
                <a:ea typeface="Helvetica Neue Medium"/>
                <a:cs typeface="Helvetica Neue Medium"/>
                <a:sym typeface="Helvetica Neue Medium"/>
              </a:defRPr>
            </a:pPr>
            <a:endParaRPr/>
          </a:p>
        </p:txBody>
      </p:sp>
      <p:sp>
        <p:nvSpPr>
          <p:cNvPr id="282" name="Square"/>
          <p:cNvSpPr/>
          <p:nvPr/>
        </p:nvSpPr>
        <p:spPr>
          <a:xfrm>
            <a:off x="17723031" y="4902223"/>
            <a:ext cx="535539" cy="532872"/>
          </a:xfrm>
          <a:prstGeom prst="rect">
            <a:avLst/>
          </a:prstGeom>
          <a:ln w="25400">
            <a:solidFill>
              <a:srgbClr val="000000"/>
            </a:solidFill>
            <a:miter lim="400000"/>
          </a:ln>
        </p:spPr>
        <p:txBody>
          <a:bodyPr lIns="50800" tIns="50800" rIns="50800" bIns="50800" anchor="ctr"/>
          <a:lstStyle/>
          <a:p>
            <a:pPr defTabSz="825500">
              <a:defRPr sz="2100">
                <a:solidFill>
                  <a:srgbClr val="000000"/>
                </a:solidFill>
                <a:latin typeface="Helvetica Neue Medium"/>
                <a:ea typeface="Helvetica Neue Medium"/>
                <a:cs typeface="Helvetica Neue Medium"/>
                <a:sym typeface="Helvetica Neue Medium"/>
              </a:defRPr>
            </a:pPr>
            <a:endParaRPr/>
          </a:p>
        </p:txBody>
      </p:sp>
      <p:sp>
        <p:nvSpPr>
          <p:cNvPr id="283" name="Square"/>
          <p:cNvSpPr/>
          <p:nvPr/>
        </p:nvSpPr>
        <p:spPr>
          <a:xfrm>
            <a:off x="17190276" y="4902223"/>
            <a:ext cx="535539" cy="532872"/>
          </a:xfrm>
          <a:prstGeom prst="rect">
            <a:avLst/>
          </a:prstGeom>
          <a:ln w="25400">
            <a:solidFill>
              <a:srgbClr val="000000"/>
            </a:solidFill>
            <a:miter lim="400000"/>
          </a:ln>
        </p:spPr>
        <p:txBody>
          <a:bodyPr lIns="50800" tIns="50800" rIns="50800" bIns="50800" anchor="ctr"/>
          <a:lstStyle/>
          <a:p>
            <a:pPr defTabSz="825500">
              <a:defRPr sz="2100">
                <a:solidFill>
                  <a:srgbClr val="000000"/>
                </a:solidFill>
                <a:latin typeface="Helvetica Neue Medium"/>
                <a:ea typeface="Helvetica Neue Medium"/>
                <a:cs typeface="Helvetica Neue Medium"/>
                <a:sym typeface="Helvetica Neue Medium"/>
              </a:defRPr>
            </a:pPr>
            <a:endParaRPr/>
          </a:p>
        </p:txBody>
      </p:sp>
      <p:sp>
        <p:nvSpPr>
          <p:cNvPr id="284" name="FTQ"/>
          <p:cNvSpPr txBox="1"/>
          <p:nvPr/>
        </p:nvSpPr>
        <p:spPr>
          <a:xfrm>
            <a:off x="15452035" y="4937976"/>
            <a:ext cx="695859" cy="4613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a:solidFill>
                  <a:srgbClr val="000000"/>
                </a:solidFill>
              </a:defRPr>
            </a:lvl1pPr>
          </a:lstStyle>
          <a:p>
            <a:r>
              <a:t>FTQ</a:t>
            </a:r>
          </a:p>
        </p:txBody>
      </p:sp>
      <p:sp>
        <p:nvSpPr>
          <p:cNvPr id="285" name="L0"/>
          <p:cNvSpPr/>
          <p:nvPr/>
        </p:nvSpPr>
        <p:spPr>
          <a:xfrm>
            <a:off x="20923341" y="6818296"/>
            <a:ext cx="535539" cy="532872"/>
          </a:xfrm>
          <a:prstGeom prst="rect">
            <a:avLst/>
          </a:prstGeom>
          <a:solidFill>
            <a:srgbClr val="D5D5D5"/>
          </a:solidFill>
          <a:ln w="25400">
            <a:solidFill>
              <a:srgbClr val="000000"/>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825500">
              <a:defRPr sz="2100">
                <a:solidFill>
                  <a:srgbClr val="000000"/>
                </a:solidFill>
                <a:latin typeface="Helvetica Neue Medium"/>
                <a:ea typeface="Helvetica Neue Medium"/>
                <a:cs typeface="Helvetica Neue Medium"/>
                <a:sym typeface="Helvetica Neue Medium"/>
              </a:defRPr>
            </a:lvl1pPr>
          </a:lstStyle>
          <a:p>
            <a:r>
              <a:t>L0</a:t>
            </a:r>
          </a:p>
        </p:txBody>
      </p:sp>
      <p:sp>
        <p:nvSpPr>
          <p:cNvPr id="286" name="L1"/>
          <p:cNvSpPr/>
          <p:nvPr/>
        </p:nvSpPr>
        <p:spPr>
          <a:xfrm>
            <a:off x="20390586" y="6818296"/>
            <a:ext cx="535539" cy="532872"/>
          </a:xfrm>
          <a:prstGeom prst="rect">
            <a:avLst/>
          </a:prstGeom>
          <a:solidFill>
            <a:srgbClr val="D5D5D5"/>
          </a:solidFill>
          <a:ln w="25400">
            <a:solidFill>
              <a:srgbClr val="000000"/>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825500">
              <a:defRPr sz="2100">
                <a:solidFill>
                  <a:srgbClr val="000000"/>
                </a:solidFill>
                <a:latin typeface="Helvetica Neue Medium"/>
                <a:ea typeface="Helvetica Neue Medium"/>
                <a:cs typeface="Helvetica Neue Medium"/>
                <a:sym typeface="Helvetica Neue Medium"/>
              </a:defRPr>
            </a:lvl1pPr>
          </a:lstStyle>
          <a:p>
            <a:r>
              <a:t>L1</a:t>
            </a:r>
          </a:p>
        </p:txBody>
      </p:sp>
      <p:sp>
        <p:nvSpPr>
          <p:cNvPr id="287" name="L2"/>
          <p:cNvSpPr/>
          <p:nvPr/>
        </p:nvSpPr>
        <p:spPr>
          <a:xfrm>
            <a:off x="19865474" y="6818296"/>
            <a:ext cx="535539" cy="532872"/>
          </a:xfrm>
          <a:prstGeom prst="rect">
            <a:avLst/>
          </a:prstGeom>
          <a:solidFill>
            <a:srgbClr val="D5D5D5"/>
          </a:solidFill>
          <a:ln w="25400">
            <a:solidFill>
              <a:srgbClr val="000000"/>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825500">
              <a:defRPr sz="2100">
                <a:solidFill>
                  <a:srgbClr val="000000"/>
                </a:solidFill>
                <a:latin typeface="Helvetica Neue Medium"/>
                <a:ea typeface="Helvetica Neue Medium"/>
                <a:cs typeface="Helvetica Neue Medium"/>
                <a:sym typeface="Helvetica Neue Medium"/>
              </a:defRPr>
            </a:lvl1pPr>
          </a:lstStyle>
          <a:p>
            <a:r>
              <a:t>L2</a:t>
            </a:r>
          </a:p>
        </p:txBody>
      </p:sp>
      <p:sp>
        <p:nvSpPr>
          <p:cNvPr id="288" name="L3"/>
          <p:cNvSpPr/>
          <p:nvPr/>
        </p:nvSpPr>
        <p:spPr>
          <a:xfrm>
            <a:off x="19332719" y="6818296"/>
            <a:ext cx="535539" cy="532872"/>
          </a:xfrm>
          <a:prstGeom prst="rect">
            <a:avLst/>
          </a:prstGeom>
          <a:solidFill>
            <a:srgbClr val="D5D5D5"/>
          </a:solidFill>
          <a:ln w="25400">
            <a:solidFill>
              <a:srgbClr val="000000"/>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825500">
              <a:defRPr sz="2100">
                <a:solidFill>
                  <a:srgbClr val="000000"/>
                </a:solidFill>
                <a:latin typeface="Helvetica Neue Medium"/>
                <a:ea typeface="Helvetica Neue Medium"/>
                <a:cs typeface="Helvetica Neue Medium"/>
                <a:sym typeface="Helvetica Neue Medium"/>
              </a:defRPr>
            </a:lvl1pPr>
          </a:lstStyle>
          <a:p>
            <a:r>
              <a:t>L3</a:t>
            </a:r>
          </a:p>
        </p:txBody>
      </p:sp>
      <p:sp>
        <p:nvSpPr>
          <p:cNvPr id="289" name="L4"/>
          <p:cNvSpPr/>
          <p:nvPr/>
        </p:nvSpPr>
        <p:spPr>
          <a:xfrm>
            <a:off x="18807608" y="6818296"/>
            <a:ext cx="535540" cy="532872"/>
          </a:xfrm>
          <a:prstGeom prst="rect">
            <a:avLst/>
          </a:prstGeom>
          <a:ln w="25400">
            <a:solidFill>
              <a:srgbClr val="000000"/>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825500">
              <a:defRPr sz="2100">
                <a:solidFill>
                  <a:srgbClr val="000000"/>
                </a:solidFill>
                <a:latin typeface="Helvetica Neue Medium"/>
                <a:ea typeface="Helvetica Neue Medium"/>
                <a:cs typeface="Helvetica Neue Medium"/>
                <a:sym typeface="Helvetica Neue Medium"/>
              </a:defRPr>
            </a:lvl1pPr>
          </a:lstStyle>
          <a:p>
            <a:r>
              <a:t>L4</a:t>
            </a:r>
          </a:p>
        </p:txBody>
      </p:sp>
      <p:sp>
        <p:nvSpPr>
          <p:cNvPr id="290" name="L5"/>
          <p:cNvSpPr/>
          <p:nvPr/>
        </p:nvSpPr>
        <p:spPr>
          <a:xfrm>
            <a:off x="18274853" y="6818296"/>
            <a:ext cx="535540" cy="532872"/>
          </a:xfrm>
          <a:prstGeom prst="rect">
            <a:avLst/>
          </a:prstGeom>
          <a:ln w="25400">
            <a:solidFill>
              <a:srgbClr val="000000"/>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825500">
              <a:defRPr sz="2100">
                <a:solidFill>
                  <a:srgbClr val="000000"/>
                </a:solidFill>
                <a:latin typeface="Helvetica Neue Medium"/>
                <a:ea typeface="Helvetica Neue Medium"/>
                <a:cs typeface="Helvetica Neue Medium"/>
                <a:sym typeface="Helvetica Neue Medium"/>
              </a:defRPr>
            </a:lvl1pPr>
          </a:lstStyle>
          <a:p>
            <a:r>
              <a:t>L5</a:t>
            </a:r>
          </a:p>
        </p:txBody>
      </p:sp>
      <p:sp>
        <p:nvSpPr>
          <p:cNvPr id="291" name="L6"/>
          <p:cNvSpPr/>
          <p:nvPr/>
        </p:nvSpPr>
        <p:spPr>
          <a:xfrm>
            <a:off x="17749742" y="6818296"/>
            <a:ext cx="535540" cy="532872"/>
          </a:xfrm>
          <a:prstGeom prst="rect">
            <a:avLst/>
          </a:prstGeom>
          <a:ln w="25400">
            <a:solidFill>
              <a:srgbClr val="000000"/>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825500">
              <a:defRPr sz="2100">
                <a:solidFill>
                  <a:srgbClr val="000000"/>
                </a:solidFill>
                <a:latin typeface="Helvetica Neue Medium"/>
                <a:ea typeface="Helvetica Neue Medium"/>
                <a:cs typeface="Helvetica Neue Medium"/>
                <a:sym typeface="Helvetica Neue Medium"/>
              </a:defRPr>
            </a:lvl1pPr>
          </a:lstStyle>
          <a:p>
            <a:r>
              <a:t>L6</a:t>
            </a:r>
          </a:p>
        </p:txBody>
      </p:sp>
      <p:sp>
        <p:nvSpPr>
          <p:cNvPr id="292" name="Square"/>
          <p:cNvSpPr/>
          <p:nvPr/>
        </p:nvSpPr>
        <p:spPr>
          <a:xfrm>
            <a:off x="17216987" y="6818296"/>
            <a:ext cx="535540" cy="532872"/>
          </a:xfrm>
          <a:prstGeom prst="rect">
            <a:avLst/>
          </a:prstGeom>
          <a:ln w="25400">
            <a:solidFill>
              <a:srgbClr val="000000"/>
            </a:solidFill>
            <a:miter lim="400000"/>
          </a:ln>
        </p:spPr>
        <p:txBody>
          <a:bodyPr lIns="50800" tIns="50800" rIns="50800" bIns="50800" anchor="ctr"/>
          <a:lstStyle/>
          <a:p>
            <a:pPr defTabSz="825500">
              <a:defRPr sz="2100">
                <a:solidFill>
                  <a:srgbClr val="000000"/>
                </a:solidFill>
                <a:latin typeface="Helvetica Neue Medium"/>
                <a:ea typeface="Helvetica Neue Medium"/>
                <a:cs typeface="Helvetica Neue Medium"/>
                <a:sym typeface="Helvetica Neue Medium"/>
              </a:defRPr>
            </a:pPr>
            <a:endParaRPr/>
          </a:p>
        </p:txBody>
      </p:sp>
      <p:sp>
        <p:nvSpPr>
          <p:cNvPr id="293" name="Prefetch Buffer"/>
          <p:cNvSpPr txBox="1"/>
          <p:nvPr/>
        </p:nvSpPr>
        <p:spPr>
          <a:xfrm>
            <a:off x="14720667" y="6854049"/>
            <a:ext cx="2158595" cy="4613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a:solidFill>
                  <a:srgbClr val="000000"/>
                </a:solidFill>
              </a:defRPr>
            </a:lvl1pPr>
          </a:lstStyle>
          <a:p>
            <a:r>
              <a:t>Prefetch Buffer</a:t>
            </a:r>
          </a:p>
        </p:txBody>
      </p:sp>
      <p:sp>
        <p:nvSpPr>
          <p:cNvPr id="294" name="Fetch Buffer"/>
          <p:cNvSpPr txBox="1"/>
          <p:nvPr/>
        </p:nvSpPr>
        <p:spPr>
          <a:xfrm>
            <a:off x="14906900" y="8411800"/>
            <a:ext cx="1786129" cy="46136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a:solidFill>
                  <a:srgbClr val="000000"/>
                </a:solidFill>
              </a:defRPr>
            </a:lvl1pPr>
          </a:lstStyle>
          <a:p>
            <a:r>
              <a:t>Fetch Buffer</a:t>
            </a:r>
          </a:p>
        </p:txBody>
      </p:sp>
      <p:sp>
        <p:nvSpPr>
          <p:cNvPr id="295" name="L0"/>
          <p:cNvSpPr/>
          <p:nvPr/>
        </p:nvSpPr>
        <p:spPr>
          <a:xfrm>
            <a:off x="20921398" y="8376047"/>
            <a:ext cx="535540" cy="532872"/>
          </a:xfrm>
          <a:prstGeom prst="rect">
            <a:avLst/>
          </a:prstGeom>
          <a:solidFill>
            <a:schemeClr val="accent4">
              <a:hueOff val="348544"/>
              <a:lumOff val="7139"/>
            </a:schemeClr>
          </a:solidFill>
          <a:ln w="25400">
            <a:solidFill>
              <a:srgbClr val="000000"/>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825500">
              <a:defRPr sz="2100">
                <a:solidFill>
                  <a:srgbClr val="000000"/>
                </a:solidFill>
                <a:latin typeface="Helvetica Neue Medium"/>
                <a:ea typeface="Helvetica Neue Medium"/>
                <a:cs typeface="Helvetica Neue Medium"/>
                <a:sym typeface="Helvetica Neue Medium"/>
              </a:defRPr>
            </a:lvl1pPr>
          </a:lstStyle>
          <a:p>
            <a:r>
              <a:t>L0</a:t>
            </a:r>
          </a:p>
        </p:txBody>
      </p:sp>
      <p:sp>
        <p:nvSpPr>
          <p:cNvPr id="296" name="L1"/>
          <p:cNvSpPr/>
          <p:nvPr/>
        </p:nvSpPr>
        <p:spPr>
          <a:xfrm>
            <a:off x="20388643" y="8376047"/>
            <a:ext cx="535540" cy="532872"/>
          </a:xfrm>
          <a:prstGeom prst="rect">
            <a:avLst/>
          </a:prstGeom>
          <a:solidFill>
            <a:schemeClr val="accent3"/>
          </a:solidFill>
          <a:ln w="25400">
            <a:solidFill>
              <a:srgbClr val="000000"/>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825500">
              <a:defRPr sz="2100">
                <a:solidFill>
                  <a:srgbClr val="000000"/>
                </a:solidFill>
                <a:latin typeface="Helvetica Neue Medium"/>
                <a:ea typeface="Helvetica Neue Medium"/>
                <a:cs typeface="Helvetica Neue Medium"/>
                <a:sym typeface="Helvetica Neue Medium"/>
              </a:defRPr>
            </a:lvl1pPr>
          </a:lstStyle>
          <a:p>
            <a:r>
              <a:t>L1</a:t>
            </a:r>
          </a:p>
        </p:txBody>
      </p:sp>
      <p:sp>
        <p:nvSpPr>
          <p:cNvPr id="297" name="L2"/>
          <p:cNvSpPr/>
          <p:nvPr/>
        </p:nvSpPr>
        <p:spPr>
          <a:xfrm>
            <a:off x="19863531" y="8376047"/>
            <a:ext cx="535540" cy="532872"/>
          </a:xfrm>
          <a:prstGeom prst="rect">
            <a:avLst/>
          </a:prstGeom>
          <a:solidFill>
            <a:schemeClr val="accent4">
              <a:hueOff val="348544"/>
              <a:lumOff val="7139"/>
            </a:schemeClr>
          </a:solidFill>
          <a:ln w="25400">
            <a:solidFill>
              <a:srgbClr val="000000"/>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825500">
              <a:defRPr sz="2100">
                <a:solidFill>
                  <a:srgbClr val="000000"/>
                </a:solidFill>
                <a:latin typeface="Helvetica Neue Medium"/>
                <a:ea typeface="Helvetica Neue Medium"/>
                <a:cs typeface="Helvetica Neue Medium"/>
                <a:sym typeface="Helvetica Neue Medium"/>
              </a:defRPr>
            </a:lvl1pPr>
          </a:lstStyle>
          <a:p>
            <a:r>
              <a:t>L2</a:t>
            </a:r>
          </a:p>
        </p:txBody>
      </p:sp>
      <p:sp>
        <p:nvSpPr>
          <p:cNvPr id="298" name="L3"/>
          <p:cNvSpPr/>
          <p:nvPr/>
        </p:nvSpPr>
        <p:spPr>
          <a:xfrm>
            <a:off x="19330776" y="8376047"/>
            <a:ext cx="535540" cy="532872"/>
          </a:xfrm>
          <a:prstGeom prst="rect">
            <a:avLst/>
          </a:prstGeom>
          <a:solidFill>
            <a:schemeClr val="accent3"/>
          </a:solidFill>
          <a:ln w="25400">
            <a:solidFill>
              <a:srgbClr val="000000"/>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825500">
              <a:defRPr sz="2100">
                <a:solidFill>
                  <a:srgbClr val="000000"/>
                </a:solidFill>
                <a:latin typeface="Helvetica Neue Medium"/>
                <a:ea typeface="Helvetica Neue Medium"/>
                <a:cs typeface="Helvetica Neue Medium"/>
                <a:sym typeface="Helvetica Neue Medium"/>
              </a:defRPr>
            </a:lvl1pPr>
          </a:lstStyle>
          <a:p>
            <a:r>
              <a:t>L3</a:t>
            </a:r>
          </a:p>
        </p:txBody>
      </p:sp>
      <p:sp>
        <p:nvSpPr>
          <p:cNvPr id="299" name="Square"/>
          <p:cNvSpPr/>
          <p:nvPr/>
        </p:nvSpPr>
        <p:spPr>
          <a:xfrm>
            <a:off x="18805666" y="8376047"/>
            <a:ext cx="535539" cy="532872"/>
          </a:xfrm>
          <a:prstGeom prst="rect">
            <a:avLst/>
          </a:prstGeom>
          <a:ln w="25400">
            <a:solidFill>
              <a:srgbClr val="000000"/>
            </a:solidFill>
            <a:miter lim="400000"/>
          </a:ln>
        </p:spPr>
        <p:txBody>
          <a:bodyPr lIns="50800" tIns="50800" rIns="50800" bIns="50800" anchor="ctr"/>
          <a:lstStyle/>
          <a:p>
            <a:pPr defTabSz="825500">
              <a:defRPr sz="2100">
                <a:solidFill>
                  <a:srgbClr val="000000"/>
                </a:solidFill>
                <a:latin typeface="Helvetica Neue Medium"/>
                <a:ea typeface="Helvetica Neue Medium"/>
                <a:cs typeface="Helvetica Neue Medium"/>
                <a:sym typeface="Helvetica Neue Medium"/>
              </a:defRPr>
            </a:pPr>
            <a:endParaRPr/>
          </a:p>
        </p:txBody>
      </p:sp>
      <p:sp>
        <p:nvSpPr>
          <p:cNvPr id="300" name="Square"/>
          <p:cNvSpPr/>
          <p:nvPr/>
        </p:nvSpPr>
        <p:spPr>
          <a:xfrm>
            <a:off x="18272910" y="8376047"/>
            <a:ext cx="535540" cy="532872"/>
          </a:xfrm>
          <a:prstGeom prst="rect">
            <a:avLst/>
          </a:prstGeom>
          <a:ln w="25400">
            <a:solidFill>
              <a:srgbClr val="000000"/>
            </a:solidFill>
            <a:miter lim="400000"/>
          </a:ln>
        </p:spPr>
        <p:txBody>
          <a:bodyPr lIns="50800" tIns="50800" rIns="50800" bIns="50800" anchor="ctr"/>
          <a:lstStyle/>
          <a:p>
            <a:pPr defTabSz="825500">
              <a:defRPr sz="2100">
                <a:solidFill>
                  <a:srgbClr val="000000"/>
                </a:solidFill>
                <a:latin typeface="Helvetica Neue Medium"/>
                <a:ea typeface="Helvetica Neue Medium"/>
                <a:cs typeface="Helvetica Neue Medium"/>
                <a:sym typeface="Helvetica Neue Medium"/>
              </a:defRPr>
            </a:pPr>
            <a:endParaRPr/>
          </a:p>
        </p:txBody>
      </p:sp>
      <p:sp>
        <p:nvSpPr>
          <p:cNvPr id="301" name="Square"/>
          <p:cNvSpPr/>
          <p:nvPr/>
        </p:nvSpPr>
        <p:spPr>
          <a:xfrm>
            <a:off x="17747800" y="8376047"/>
            <a:ext cx="535539" cy="532872"/>
          </a:xfrm>
          <a:prstGeom prst="rect">
            <a:avLst/>
          </a:prstGeom>
          <a:ln w="25400">
            <a:solidFill>
              <a:srgbClr val="000000"/>
            </a:solidFill>
            <a:miter lim="400000"/>
          </a:ln>
        </p:spPr>
        <p:txBody>
          <a:bodyPr lIns="50800" tIns="50800" rIns="50800" bIns="50800" anchor="ctr"/>
          <a:lstStyle/>
          <a:p>
            <a:pPr defTabSz="825500">
              <a:defRPr sz="2100">
                <a:solidFill>
                  <a:srgbClr val="000000"/>
                </a:solidFill>
                <a:latin typeface="Helvetica Neue Medium"/>
                <a:ea typeface="Helvetica Neue Medium"/>
                <a:cs typeface="Helvetica Neue Medium"/>
                <a:sym typeface="Helvetica Neue Medium"/>
              </a:defRPr>
            </a:pPr>
            <a:endParaRPr/>
          </a:p>
        </p:txBody>
      </p:sp>
      <p:sp>
        <p:nvSpPr>
          <p:cNvPr id="302" name="Square"/>
          <p:cNvSpPr/>
          <p:nvPr/>
        </p:nvSpPr>
        <p:spPr>
          <a:xfrm>
            <a:off x="17215045" y="8376047"/>
            <a:ext cx="535539" cy="532872"/>
          </a:xfrm>
          <a:prstGeom prst="rect">
            <a:avLst/>
          </a:prstGeom>
          <a:ln w="25400">
            <a:solidFill>
              <a:srgbClr val="000000"/>
            </a:solidFill>
            <a:miter lim="400000"/>
          </a:ln>
        </p:spPr>
        <p:txBody>
          <a:bodyPr lIns="50800" tIns="50800" rIns="50800" bIns="50800" anchor="ctr"/>
          <a:lstStyle/>
          <a:p>
            <a:pPr defTabSz="825500">
              <a:defRPr sz="2100">
                <a:solidFill>
                  <a:srgbClr val="000000"/>
                </a:solidFill>
                <a:latin typeface="Helvetica Neue Medium"/>
                <a:ea typeface="Helvetica Neue Medium"/>
                <a:cs typeface="Helvetica Neue Medium"/>
                <a:sym typeface="Helvetica Neue Medium"/>
              </a:defRPr>
            </a:pPr>
            <a:endParaRPr/>
          </a:p>
        </p:txBody>
      </p:sp>
      <p:sp>
        <p:nvSpPr>
          <p:cNvPr id="303" name="Ready"/>
          <p:cNvSpPr txBox="1"/>
          <p:nvPr/>
        </p:nvSpPr>
        <p:spPr>
          <a:xfrm>
            <a:off x="17693271" y="12979611"/>
            <a:ext cx="983591" cy="46136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a:solidFill>
                  <a:srgbClr val="000000"/>
                </a:solidFill>
              </a:defRPr>
            </a:lvl1pPr>
          </a:lstStyle>
          <a:p>
            <a:r>
              <a:t>Ready</a:t>
            </a:r>
          </a:p>
        </p:txBody>
      </p:sp>
      <p:sp>
        <p:nvSpPr>
          <p:cNvPr id="304" name="Square"/>
          <p:cNvSpPr/>
          <p:nvPr/>
        </p:nvSpPr>
        <p:spPr>
          <a:xfrm>
            <a:off x="17048151" y="13021498"/>
            <a:ext cx="384795" cy="377594"/>
          </a:xfrm>
          <a:prstGeom prst="rect">
            <a:avLst/>
          </a:prstGeom>
          <a:solidFill>
            <a:srgbClr val="60D937"/>
          </a:solidFill>
          <a:ln w="12700">
            <a:solidFill>
              <a:srgbClr val="000000"/>
            </a:solidFill>
            <a:miter lim="400000"/>
          </a:ln>
        </p:spPr>
        <p:txBody>
          <a:bodyPr lIns="50800" tIns="50800" rIns="50800" bIns="50800" anchor="ctr"/>
          <a:lstStyle/>
          <a:p>
            <a:pPr defTabSz="825500">
              <a:defRPr sz="3200">
                <a:solidFill>
                  <a:srgbClr val="000000"/>
                </a:solidFill>
                <a:latin typeface="Helvetica Neue Medium"/>
                <a:ea typeface="Helvetica Neue Medium"/>
                <a:cs typeface="Helvetica Neue Medium"/>
                <a:sym typeface="Helvetica Neue Medium"/>
              </a:defRPr>
            </a:pPr>
            <a:endParaRPr/>
          </a:p>
        </p:txBody>
      </p:sp>
      <p:sp>
        <p:nvSpPr>
          <p:cNvPr id="305" name="Square"/>
          <p:cNvSpPr/>
          <p:nvPr/>
        </p:nvSpPr>
        <p:spPr>
          <a:xfrm>
            <a:off x="17048151" y="12497996"/>
            <a:ext cx="384795" cy="377595"/>
          </a:xfrm>
          <a:prstGeom prst="rect">
            <a:avLst/>
          </a:prstGeom>
          <a:solidFill>
            <a:schemeClr val="accent4">
              <a:hueOff val="348544"/>
              <a:lumOff val="7139"/>
            </a:schemeClr>
          </a:solidFill>
          <a:ln w="12700">
            <a:solidFill>
              <a:srgbClr val="000000"/>
            </a:solidFill>
            <a:miter lim="400000"/>
          </a:ln>
        </p:spPr>
        <p:txBody>
          <a:bodyPr lIns="50800" tIns="50800" rIns="50800" bIns="50800" anchor="ctr"/>
          <a:lstStyle/>
          <a:p>
            <a:pPr defTabSz="825500">
              <a:defRPr sz="2100">
                <a:solidFill>
                  <a:srgbClr val="FFFFFF"/>
                </a:solidFill>
                <a:latin typeface="Helvetica Neue Medium"/>
                <a:ea typeface="Helvetica Neue Medium"/>
                <a:cs typeface="Helvetica Neue Medium"/>
                <a:sym typeface="Helvetica Neue Medium"/>
              </a:defRPr>
            </a:pPr>
            <a:endParaRPr/>
          </a:p>
        </p:txBody>
      </p:sp>
      <p:sp>
        <p:nvSpPr>
          <p:cNvPr id="306" name="Pending"/>
          <p:cNvSpPr txBox="1"/>
          <p:nvPr/>
        </p:nvSpPr>
        <p:spPr>
          <a:xfrm>
            <a:off x="17680470" y="12453225"/>
            <a:ext cx="1237794" cy="4613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a:solidFill>
                  <a:srgbClr val="000000"/>
                </a:solidFill>
              </a:defRPr>
            </a:lvl1pPr>
          </a:lstStyle>
          <a:p>
            <a:r>
              <a:t>Pending</a:t>
            </a:r>
          </a:p>
        </p:txBody>
      </p:sp>
      <p:sp>
        <p:nvSpPr>
          <p:cNvPr id="307" name="F0"/>
          <p:cNvSpPr/>
          <p:nvPr/>
        </p:nvSpPr>
        <p:spPr>
          <a:xfrm>
            <a:off x="20390586" y="6286523"/>
            <a:ext cx="1066983" cy="532872"/>
          </a:xfrm>
          <a:prstGeom prst="rect">
            <a:avLst/>
          </a:prstGeom>
          <a:ln w="25400">
            <a:solidFill>
              <a:srgbClr val="000000"/>
            </a:solidFill>
            <a:custDash>
              <a:ds d="200000" sp="200000"/>
            </a:custDash>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825500">
              <a:defRPr sz="2100">
                <a:solidFill>
                  <a:srgbClr val="000000"/>
                </a:solidFill>
                <a:latin typeface="Helvetica Neue Medium"/>
                <a:ea typeface="Helvetica Neue Medium"/>
                <a:cs typeface="Helvetica Neue Medium"/>
                <a:sym typeface="Helvetica Neue Medium"/>
              </a:defRPr>
            </a:lvl1pPr>
          </a:lstStyle>
          <a:p>
            <a:r>
              <a:t>F0</a:t>
            </a:r>
          </a:p>
        </p:txBody>
      </p:sp>
      <p:sp>
        <p:nvSpPr>
          <p:cNvPr id="308" name="F1"/>
          <p:cNvSpPr/>
          <p:nvPr/>
        </p:nvSpPr>
        <p:spPr>
          <a:xfrm>
            <a:off x="19334032" y="6286523"/>
            <a:ext cx="1065670" cy="532872"/>
          </a:xfrm>
          <a:prstGeom prst="rect">
            <a:avLst/>
          </a:prstGeom>
          <a:ln w="25400">
            <a:solidFill>
              <a:srgbClr val="000000"/>
            </a:solidFill>
            <a:custDash>
              <a:ds d="200000" sp="200000"/>
            </a:custDash>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825500">
              <a:defRPr sz="2100">
                <a:solidFill>
                  <a:srgbClr val="000000"/>
                </a:solidFill>
                <a:latin typeface="Helvetica Neue Medium"/>
                <a:ea typeface="Helvetica Neue Medium"/>
                <a:cs typeface="Helvetica Neue Medium"/>
                <a:sym typeface="Helvetica Neue Medium"/>
              </a:defRPr>
            </a:lvl1pPr>
          </a:lstStyle>
          <a:p>
            <a:r>
              <a:t>F1</a:t>
            </a:r>
          </a:p>
        </p:txBody>
      </p:sp>
      <p:sp>
        <p:nvSpPr>
          <p:cNvPr id="309" name="F3"/>
          <p:cNvSpPr/>
          <p:nvPr/>
        </p:nvSpPr>
        <p:spPr>
          <a:xfrm>
            <a:off x="17743411" y="6286523"/>
            <a:ext cx="1598424" cy="532872"/>
          </a:xfrm>
          <a:prstGeom prst="rect">
            <a:avLst/>
          </a:prstGeom>
          <a:ln w="25400">
            <a:solidFill>
              <a:srgbClr val="000000"/>
            </a:solidFill>
            <a:custDash>
              <a:ds d="200000" sp="200000"/>
            </a:custDash>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825500">
              <a:defRPr sz="2100">
                <a:solidFill>
                  <a:srgbClr val="000000"/>
                </a:solidFill>
                <a:latin typeface="Helvetica Neue Medium"/>
                <a:ea typeface="Helvetica Neue Medium"/>
                <a:cs typeface="Helvetica Neue Medium"/>
                <a:sym typeface="Helvetica Neue Medium"/>
              </a:defRPr>
            </a:lvl1pPr>
          </a:lstStyle>
          <a:p>
            <a:r>
              <a:t>F3</a:t>
            </a:r>
          </a:p>
        </p:txBody>
      </p:sp>
      <p:sp>
        <p:nvSpPr>
          <p:cNvPr id="310" name="Prefetch request issued"/>
          <p:cNvSpPr txBox="1"/>
          <p:nvPr/>
        </p:nvSpPr>
        <p:spPr>
          <a:xfrm>
            <a:off x="17643519" y="11926838"/>
            <a:ext cx="3332379" cy="46136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a:solidFill>
                  <a:srgbClr val="000000"/>
                </a:solidFill>
              </a:defRPr>
            </a:lvl1pPr>
          </a:lstStyle>
          <a:p>
            <a:r>
              <a:t>Prefetch request issued</a:t>
            </a:r>
          </a:p>
        </p:txBody>
      </p:sp>
      <p:sp>
        <p:nvSpPr>
          <p:cNvPr id="311" name="Square"/>
          <p:cNvSpPr/>
          <p:nvPr/>
        </p:nvSpPr>
        <p:spPr>
          <a:xfrm>
            <a:off x="17048151" y="11961795"/>
            <a:ext cx="384795" cy="377594"/>
          </a:xfrm>
          <a:prstGeom prst="rect">
            <a:avLst/>
          </a:prstGeom>
          <a:solidFill>
            <a:srgbClr val="D5D5D5"/>
          </a:solidFill>
          <a:ln w="12700">
            <a:solidFill>
              <a:srgbClr val="000000"/>
            </a:solidFill>
            <a:miter lim="400000"/>
          </a:ln>
        </p:spPr>
        <p:txBody>
          <a:bodyPr lIns="50800" tIns="50800" rIns="50800" bIns="50800" anchor="ctr"/>
          <a:lstStyle/>
          <a:p>
            <a:pPr defTabSz="825500">
              <a:defRPr sz="2100">
                <a:solidFill>
                  <a:srgbClr val="FFFFFF"/>
                </a:solidFill>
                <a:latin typeface="Helvetica Neue Medium"/>
                <a:ea typeface="Helvetica Neue Medium"/>
                <a:cs typeface="Helvetica Neue Medium"/>
                <a:sym typeface="Helvetica Neue Medium"/>
              </a:defRPr>
            </a:pPr>
            <a:endParaRP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29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2" nodeType="clickEffect">
                                  <p:stCondLst>
                                    <p:cond delay="0"/>
                                  </p:stCondLst>
                                  <p:iterate>
                                    <p:tmAbs val="0"/>
                                  </p:iterate>
                                  <p:childTnLst>
                                    <p:set>
                                      <p:cBhvr>
                                        <p:cTn id="10" fill="hold"/>
                                        <p:tgtEl>
                                          <p:spTgt spid="307"/>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grpId="3" nodeType="afterEffect">
                                  <p:stCondLst>
                                    <p:cond delay="0"/>
                                  </p:stCondLst>
                                  <p:iterate>
                                    <p:tmAbs val="0"/>
                                  </p:iterate>
                                  <p:childTnLst>
                                    <p:set>
                                      <p:cBhvr>
                                        <p:cTn id="13" fill="hold"/>
                                        <p:tgtEl>
                                          <p:spTgt spid="286"/>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grpId="4" nodeType="afterEffect">
                                  <p:stCondLst>
                                    <p:cond delay="0"/>
                                  </p:stCondLst>
                                  <p:iterate>
                                    <p:tmAbs val="0"/>
                                  </p:iterate>
                                  <p:childTnLst>
                                    <p:set>
                                      <p:cBhvr>
                                        <p:cTn id="16" fill="hold"/>
                                        <p:tgtEl>
                                          <p:spTgt spid="28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5" nodeType="clickEffect">
                                  <p:stCondLst>
                                    <p:cond delay="0"/>
                                  </p:stCondLst>
                                  <p:iterate>
                                    <p:tmAbs val="0"/>
                                  </p:iterate>
                                  <p:childTnLst>
                                    <p:set>
                                      <p:cBhvr>
                                        <p:cTn id="20" fill="hold"/>
                                        <p:tgtEl>
                                          <p:spTgt spid="308"/>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grpId="6" nodeType="afterEffect">
                                  <p:stCondLst>
                                    <p:cond delay="0"/>
                                  </p:stCondLst>
                                  <p:iterate>
                                    <p:tmAbs val="0"/>
                                  </p:iterate>
                                  <p:childTnLst>
                                    <p:set>
                                      <p:cBhvr>
                                        <p:cTn id="23" fill="hold"/>
                                        <p:tgtEl>
                                          <p:spTgt spid="288"/>
                                        </p:tgtEl>
                                        <p:attrNameLst>
                                          <p:attrName>style.visibility</p:attrName>
                                        </p:attrNameLst>
                                      </p:cBhvr>
                                      <p:to>
                                        <p:strVal val="visible"/>
                                      </p:to>
                                    </p:set>
                                  </p:childTnLst>
                                </p:cTn>
                              </p:par>
                            </p:childTnLst>
                          </p:cTn>
                        </p:par>
                        <p:par>
                          <p:cTn id="24" fill="hold">
                            <p:stCondLst>
                              <p:cond delay="0"/>
                            </p:stCondLst>
                            <p:childTnLst>
                              <p:par>
                                <p:cTn id="25" presetID="1" presetClass="entr" presetSubtype="0" fill="hold" grpId="7" nodeType="afterEffect">
                                  <p:stCondLst>
                                    <p:cond delay="0"/>
                                  </p:stCondLst>
                                  <p:iterate>
                                    <p:tmAbs val="0"/>
                                  </p:iterate>
                                  <p:childTnLst>
                                    <p:set>
                                      <p:cBhvr>
                                        <p:cTn id="26" fill="hold"/>
                                        <p:tgtEl>
                                          <p:spTgt spid="28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8" nodeType="clickEffect">
                                  <p:stCondLst>
                                    <p:cond delay="0"/>
                                  </p:stCondLst>
                                  <p:iterate>
                                    <p:tmAbs val="0"/>
                                  </p:iterate>
                                  <p:childTnLst>
                                    <p:set>
                                      <p:cBhvr>
                                        <p:cTn id="30" fill="hold"/>
                                        <p:tgtEl>
                                          <p:spTgt spid="309"/>
                                        </p:tgtEl>
                                        <p:attrNameLst>
                                          <p:attrName>style.visibility</p:attrName>
                                        </p:attrNameLst>
                                      </p:cBhvr>
                                      <p:to>
                                        <p:strVal val="visible"/>
                                      </p:to>
                                    </p:set>
                                  </p:childTnLst>
                                </p:cTn>
                              </p:par>
                            </p:childTnLst>
                          </p:cTn>
                        </p:par>
                        <p:par>
                          <p:cTn id="31" fill="hold">
                            <p:stCondLst>
                              <p:cond delay="0"/>
                            </p:stCondLst>
                            <p:childTnLst>
                              <p:par>
                                <p:cTn id="32" presetID="1" presetClass="entr" presetSubtype="0" fill="hold" grpId="9" nodeType="afterEffect">
                                  <p:stCondLst>
                                    <p:cond delay="0"/>
                                  </p:stCondLst>
                                  <p:iterate>
                                    <p:tmAbs val="0"/>
                                  </p:iterate>
                                  <p:childTnLst>
                                    <p:set>
                                      <p:cBhvr>
                                        <p:cTn id="33" fill="hold"/>
                                        <p:tgtEl>
                                          <p:spTgt spid="291"/>
                                        </p:tgtEl>
                                        <p:attrNameLst>
                                          <p:attrName>style.visibility</p:attrName>
                                        </p:attrNameLst>
                                      </p:cBhvr>
                                      <p:to>
                                        <p:strVal val="visible"/>
                                      </p:to>
                                    </p:set>
                                  </p:childTnLst>
                                </p:cTn>
                              </p:par>
                            </p:childTnLst>
                          </p:cTn>
                        </p:par>
                        <p:par>
                          <p:cTn id="34" fill="hold">
                            <p:stCondLst>
                              <p:cond delay="0"/>
                            </p:stCondLst>
                            <p:childTnLst>
                              <p:par>
                                <p:cTn id="35" presetID="1" presetClass="entr" presetSubtype="0" fill="hold" grpId="10" nodeType="afterEffect">
                                  <p:stCondLst>
                                    <p:cond delay="0"/>
                                  </p:stCondLst>
                                  <p:iterate>
                                    <p:tmAbs val="0"/>
                                  </p:iterate>
                                  <p:childTnLst>
                                    <p:set>
                                      <p:cBhvr>
                                        <p:cTn id="36" fill="hold"/>
                                        <p:tgtEl>
                                          <p:spTgt spid="290"/>
                                        </p:tgtEl>
                                        <p:attrNameLst>
                                          <p:attrName>style.visibility</p:attrName>
                                        </p:attrNameLst>
                                      </p:cBhvr>
                                      <p:to>
                                        <p:strVal val="visible"/>
                                      </p:to>
                                    </p:set>
                                  </p:childTnLst>
                                </p:cTn>
                              </p:par>
                            </p:childTnLst>
                          </p:cTn>
                        </p:par>
                        <p:par>
                          <p:cTn id="37" fill="hold">
                            <p:stCondLst>
                              <p:cond delay="0"/>
                            </p:stCondLst>
                            <p:childTnLst>
                              <p:par>
                                <p:cTn id="38" presetID="1" presetClass="entr" presetSubtype="0" fill="hold" grpId="11" nodeType="afterEffect">
                                  <p:stCondLst>
                                    <p:cond delay="0"/>
                                  </p:stCondLst>
                                  <p:iterate>
                                    <p:tmAbs val="0"/>
                                  </p:iterate>
                                  <p:childTnLst>
                                    <p:set>
                                      <p:cBhvr>
                                        <p:cTn id="39" fill="hold"/>
                                        <p:tgtEl>
                                          <p:spTgt spid="289"/>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12" nodeType="clickEffect">
                                  <p:stCondLst>
                                    <p:cond delay="0"/>
                                  </p:stCondLst>
                                  <p:iterate>
                                    <p:tmAbs val="0"/>
                                  </p:iterate>
                                  <p:childTnLst>
                                    <p:set>
                                      <p:cBhvr>
                                        <p:cTn id="43" fill="hold"/>
                                        <p:tgtEl>
                                          <p:spTgt spid="292"/>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13" nodeType="clickEffect">
                                  <p:stCondLst>
                                    <p:cond delay="0"/>
                                  </p:stCondLst>
                                  <p:iterate>
                                    <p:tmAbs val="0"/>
                                  </p:iterate>
                                  <p:childTnLst>
                                    <p:set>
                                      <p:cBhvr>
                                        <p:cTn id="47" fill="hold"/>
                                        <p:tgtEl>
                                          <p:spTgt spid="302"/>
                                        </p:tgtEl>
                                        <p:attrNameLst>
                                          <p:attrName>style.visibility</p:attrName>
                                        </p:attrNameLst>
                                      </p:cBhvr>
                                      <p:to>
                                        <p:strVal val="visible"/>
                                      </p:to>
                                    </p:set>
                                  </p:childTnLst>
                                </p:cTn>
                              </p:par>
                            </p:childTnLst>
                          </p:cTn>
                        </p:par>
                        <p:par>
                          <p:cTn id="48" fill="hold">
                            <p:stCondLst>
                              <p:cond delay="0"/>
                            </p:stCondLst>
                            <p:childTnLst>
                              <p:par>
                                <p:cTn id="49" presetID="1" presetClass="entr" presetSubtype="0" fill="hold" grpId="14" nodeType="afterEffect">
                                  <p:stCondLst>
                                    <p:cond delay="0"/>
                                  </p:stCondLst>
                                  <p:iterate>
                                    <p:tmAbs val="0"/>
                                  </p:iterate>
                                  <p:childTnLst>
                                    <p:set>
                                      <p:cBhvr>
                                        <p:cTn id="50" fill="hold"/>
                                        <p:tgtEl>
                                          <p:spTgt spid="301"/>
                                        </p:tgtEl>
                                        <p:attrNameLst>
                                          <p:attrName>style.visibility</p:attrName>
                                        </p:attrNameLst>
                                      </p:cBhvr>
                                      <p:to>
                                        <p:strVal val="visible"/>
                                      </p:to>
                                    </p:set>
                                  </p:childTnLst>
                                </p:cTn>
                              </p:par>
                            </p:childTnLst>
                          </p:cTn>
                        </p:par>
                        <p:par>
                          <p:cTn id="51" fill="hold">
                            <p:stCondLst>
                              <p:cond delay="0"/>
                            </p:stCondLst>
                            <p:childTnLst>
                              <p:par>
                                <p:cTn id="52" presetID="1" presetClass="entr" presetSubtype="0" fill="hold" grpId="15" nodeType="afterEffect">
                                  <p:stCondLst>
                                    <p:cond delay="0"/>
                                  </p:stCondLst>
                                  <p:iterate>
                                    <p:tmAbs val="0"/>
                                  </p:iterate>
                                  <p:childTnLst>
                                    <p:set>
                                      <p:cBhvr>
                                        <p:cTn id="53" fill="hold"/>
                                        <p:tgtEl>
                                          <p:spTgt spid="300"/>
                                        </p:tgtEl>
                                        <p:attrNameLst>
                                          <p:attrName>style.visibility</p:attrName>
                                        </p:attrNameLst>
                                      </p:cBhvr>
                                      <p:to>
                                        <p:strVal val="visible"/>
                                      </p:to>
                                    </p:set>
                                  </p:childTnLst>
                                </p:cTn>
                              </p:par>
                            </p:childTnLst>
                          </p:cTn>
                        </p:par>
                        <p:par>
                          <p:cTn id="54" fill="hold">
                            <p:stCondLst>
                              <p:cond delay="0"/>
                            </p:stCondLst>
                            <p:childTnLst>
                              <p:par>
                                <p:cTn id="55" presetID="1" presetClass="entr" presetSubtype="0" fill="hold" grpId="16" nodeType="afterEffect">
                                  <p:stCondLst>
                                    <p:cond delay="0"/>
                                  </p:stCondLst>
                                  <p:iterate>
                                    <p:tmAbs val="0"/>
                                  </p:iterate>
                                  <p:childTnLst>
                                    <p:set>
                                      <p:cBhvr>
                                        <p:cTn id="56" fill="hold"/>
                                        <p:tgtEl>
                                          <p:spTgt spid="299"/>
                                        </p:tgtEl>
                                        <p:attrNameLst>
                                          <p:attrName>style.visibility</p:attrName>
                                        </p:attrNameLst>
                                      </p:cBhvr>
                                      <p:to>
                                        <p:strVal val="visible"/>
                                      </p:to>
                                    </p:set>
                                  </p:childTnLst>
                                </p:cTn>
                              </p:par>
                            </p:childTnLst>
                          </p:cTn>
                        </p:par>
                        <p:par>
                          <p:cTn id="57" fill="hold">
                            <p:stCondLst>
                              <p:cond delay="0"/>
                            </p:stCondLst>
                            <p:childTnLst>
                              <p:par>
                                <p:cTn id="58" presetID="1" presetClass="entr" presetSubtype="0" fill="hold" grpId="17" nodeType="afterEffect">
                                  <p:stCondLst>
                                    <p:cond delay="0"/>
                                  </p:stCondLst>
                                  <p:iterate>
                                    <p:tmAbs val="0"/>
                                  </p:iterate>
                                  <p:childTnLst>
                                    <p:set>
                                      <p:cBhvr>
                                        <p:cTn id="59" fill="hold"/>
                                        <p:tgtEl>
                                          <p:spTgt spid="298"/>
                                        </p:tgtEl>
                                        <p:attrNameLst>
                                          <p:attrName>style.visibility</p:attrName>
                                        </p:attrNameLst>
                                      </p:cBhvr>
                                      <p:to>
                                        <p:strVal val="visible"/>
                                      </p:to>
                                    </p:set>
                                  </p:childTnLst>
                                </p:cTn>
                              </p:par>
                            </p:childTnLst>
                          </p:cTn>
                        </p:par>
                        <p:par>
                          <p:cTn id="60" fill="hold">
                            <p:stCondLst>
                              <p:cond delay="0"/>
                            </p:stCondLst>
                            <p:childTnLst>
                              <p:par>
                                <p:cTn id="61" presetID="1" presetClass="entr" presetSubtype="0" fill="hold" grpId="18" nodeType="afterEffect">
                                  <p:stCondLst>
                                    <p:cond delay="0"/>
                                  </p:stCondLst>
                                  <p:iterate>
                                    <p:tmAbs val="0"/>
                                  </p:iterate>
                                  <p:childTnLst>
                                    <p:set>
                                      <p:cBhvr>
                                        <p:cTn id="62" fill="hold"/>
                                        <p:tgtEl>
                                          <p:spTgt spid="297"/>
                                        </p:tgtEl>
                                        <p:attrNameLst>
                                          <p:attrName>style.visibility</p:attrName>
                                        </p:attrNameLst>
                                      </p:cBhvr>
                                      <p:to>
                                        <p:strVal val="visible"/>
                                      </p:to>
                                    </p:set>
                                  </p:childTnLst>
                                </p:cTn>
                              </p:par>
                            </p:childTnLst>
                          </p:cTn>
                        </p:par>
                        <p:par>
                          <p:cTn id="63" fill="hold">
                            <p:stCondLst>
                              <p:cond delay="0"/>
                            </p:stCondLst>
                            <p:childTnLst>
                              <p:par>
                                <p:cTn id="64" presetID="1" presetClass="entr" presetSubtype="0" fill="hold" grpId="19" nodeType="afterEffect">
                                  <p:stCondLst>
                                    <p:cond delay="0"/>
                                  </p:stCondLst>
                                  <p:iterate>
                                    <p:tmAbs val="0"/>
                                  </p:iterate>
                                  <p:childTnLst>
                                    <p:set>
                                      <p:cBhvr>
                                        <p:cTn id="65" fill="hold"/>
                                        <p:tgtEl>
                                          <p:spTgt spid="296"/>
                                        </p:tgtEl>
                                        <p:attrNameLst>
                                          <p:attrName>style.visibility</p:attrName>
                                        </p:attrNameLst>
                                      </p:cBhvr>
                                      <p:to>
                                        <p:strVal val="visible"/>
                                      </p:to>
                                    </p:set>
                                  </p:childTnLst>
                                </p:cTn>
                              </p:par>
                            </p:childTnLst>
                          </p:cTn>
                        </p:par>
                        <p:par>
                          <p:cTn id="66" fill="hold">
                            <p:stCondLst>
                              <p:cond delay="0"/>
                            </p:stCondLst>
                            <p:childTnLst>
                              <p:par>
                                <p:cTn id="67" presetID="1" presetClass="entr" presetSubtype="0" fill="hold" grpId="20" nodeType="afterEffect">
                                  <p:stCondLst>
                                    <p:cond delay="0"/>
                                  </p:stCondLst>
                                  <p:iterate>
                                    <p:tmAbs val="0"/>
                                  </p:iterate>
                                  <p:childTnLst>
                                    <p:set>
                                      <p:cBhvr>
                                        <p:cTn id="68" fill="hold"/>
                                        <p:tgtEl>
                                          <p:spTgt spid="295"/>
                                        </p:tgtEl>
                                        <p:attrNameLst>
                                          <p:attrName>style.visibility</p:attrName>
                                        </p:attrNameLst>
                                      </p:cBhvr>
                                      <p:to>
                                        <p:strVal val="visible"/>
                                      </p:to>
                                    </p:set>
                                  </p:childTnLst>
                                </p:cTn>
                              </p:par>
                            </p:childTnLst>
                          </p:cTn>
                        </p:par>
                        <p:par>
                          <p:cTn id="69" fill="hold">
                            <p:stCondLst>
                              <p:cond delay="0"/>
                            </p:stCondLst>
                            <p:childTnLst>
                              <p:par>
                                <p:cTn id="70" presetID="1" presetClass="entr" presetSubtype="0" fill="hold" grpId="21" nodeType="afterEffect">
                                  <p:stCondLst>
                                    <p:cond delay="0"/>
                                  </p:stCondLst>
                                  <p:iterate>
                                    <p:tmAbs val="0"/>
                                  </p:iterate>
                                  <p:childTnLst>
                                    <p:set>
                                      <p:cBhvr>
                                        <p:cTn id="71" fill="hold"/>
                                        <p:tgtEl>
                                          <p:spTgt spid="2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5" grpId="4" animBg="1" advAuto="0"/>
      <p:bldP spid="286" grpId="3" animBg="1" advAuto="0"/>
      <p:bldP spid="287" grpId="7" animBg="1" advAuto="0"/>
      <p:bldP spid="288" grpId="6" animBg="1" advAuto="0"/>
      <p:bldP spid="289" grpId="11" animBg="1" advAuto="0"/>
      <p:bldP spid="290" grpId="10" animBg="1" advAuto="0"/>
      <p:bldP spid="291" grpId="9" animBg="1" advAuto="0"/>
      <p:bldP spid="292" grpId="12" animBg="1" advAuto="0"/>
      <p:bldP spid="293" grpId="1" animBg="1" advAuto="0"/>
      <p:bldP spid="294" grpId="21" animBg="1" advAuto="0"/>
      <p:bldP spid="295" grpId="20" animBg="1" advAuto="0"/>
      <p:bldP spid="296" grpId="19" animBg="1" advAuto="0"/>
      <p:bldP spid="297" grpId="18" animBg="1" advAuto="0"/>
      <p:bldP spid="298" grpId="17" animBg="1" advAuto="0"/>
      <p:bldP spid="299" grpId="16" animBg="1" advAuto="0"/>
      <p:bldP spid="300" grpId="15" animBg="1" advAuto="0"/>
      <p:bldP spid="301" grpId="14" animBg="1" advAuto="0"/>
      <p:bldP spid="302" grpId="13" animBg="1" advAuto="0"/>
      <p:bldP spid="307" grpId="2" animBg="1" advAuto="0"/>
      <p:bldP spid="308" grpId="5" animBg="1" advAuto="0"/>
      <p:bldP spid="309" grpId="8" animBg="1" advAuto="0"/>
    </p:bldLst>
  </p:timing>
</p:sld>
</file>

<file path=ppt/theme/theme1.xml><?xml version="1.0" encoding="utf-8"?>
<a:theme xmlns:a="http://schemas.openxmlformats.org/drawingml/2006/main" name="21_BasicWhite">
  <a:themeElements>
    <a:clrScheme name="21_BasicWhite">
      <a:dk1>
        <a:srgbClr val="5E5E5E"/>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1003</Words>
  <Application>Microsoft Macintosh PowerPoint</Application>
  <PresentationFormat>Custom</PresentationFormat>
  <Paragraphs>273</Paragraphs>
  <Slides>24</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Helvetica Neue</vt:lpstr>
      <vt:lpstr>Helvetica Neue Medium</vt:lpstr>
      <vt:lpstr>21_BasicWhite</vt:lpstr>
      <vt:lpstr>Modern Front-end Support in gem5</vt:lpstr>
      <vt:lpstr>Introduction</vt:lpstr>
      <vt:lpstr>State-of-Art Front-end</vt:lpstr>
      <vt:lpstr>State-of-Art Front-end</vt:lpstr>
      <vt:lpstr>Design</vt:lpstr>
      <vt:lpstr>Challenges in Implementing FDIP in gem5</vt:lpstr>
      <vt:lpstr>Branch Sequence Numbers</vt:lpstr>
      <vt:lpstr>Fetch Target Queue (FTQ)</vt:lpstr>
      <vt:lpstr>Prefetch Engine</vt:lpstr>
      <vt:lpstr>Modified Fetch Stage</vt:lpstr>
      <vt:lpstr>Optimizations</vt:lpstr>
      <vt:lpstr>Basic Block Based BTB</vt:lpstr>
      <vt:lpstr>Pre-decode And Early Correction</vt:lpstr>
      <vt:lpstr>Branch Predictor Changes</vt:lpstr>
      <vt:lpstr>X86 vs ARM</vt:lpstr>
      <vt:lpstr>Micro Branches in X86</vt:lpstr>
      <vt:lpstr>Performance Bug Fixes</vt:lpstr>
      <vt:lpstr>Evaluation</vt:lpstr>
      <vt:lpstr>Performance of ARM workloads with FDIP</vt:lpstr>
      <vt:lpstr>Performance of X86 workloads with FDIP</vt:lpstr>
      <vt:lpstr>Performance of X86 SPEC17 workloads with FDIP</vt:lpstr>
      <vt:lpstr>Published Works</vt:lpstr>
      <vt:lpstr>Conclusion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Modern Front-end Support in gem5</dc:title>
  <cp:lastModifiedBy>Bobby Bruce</cp:lastModifiedBy>
  <cp:revision>1</cp:revision>
  <dcterms:modified xsi:type="dcterms:W3CDTF">2023-06-27T21:06:06Z</dcterms:modified>
</cp:coreProperties>
</file>